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4"/>
  </p:sldMasterIdLst>
  <p:notesMasterIdLst>
    <p:notesMasterId r:id="rId106"/>
  </p:notesMasterIdLst>
  <p:sldIdLst>
    <p:sldId id="256" r:id="rId5"/>
    <p:sldId id="1253" r:id="rId6"/>
    <p:sldId id="1234" r:id="rId7"/>
    <p:sldId id="523" r:id="rId8"/>
    <p:sldId id="1244" r:id="rId9"/>
    <p:sldId id="1245" r:id="rId10"/>
    <p:sldId id="1246" r:id="rId11"/>
    <p:sldId id="1247" r:id="rId12"/>
    <p:sldId id="1249" r:id="rId13"/>
    <p:sldId id="1250" r:id="rId14"/>
    <p:sldId id="1230" r:id="rId15"/>
    <p:sldId id="1237" r:id="rId16"/>
    <p:sldId id="1270" r:id="rId17"/>
    <p:sldId id="1269" r:id="rId18"/>
    <p:sldId id="1271" r:id="rId19"/>
    <p:sldId id="1279" r:id="rId20"/>
    <p:sldId id="1277" r:id="rId21"/>
    <p:sldId id="1284" r:id="rId22"/>
    <p:sldId id="1287" r:id="rId23"/>
    <p:sldId id="1291" r:id="rId24"/>
    <p:sldId id="1251" r:id="rId25"/>
    <p:sldId id="1293" r:id="rId26"/>
    <p:sldId id="1297" r:id="rId27"/>
    <p:sldId id="1292" r:id="rId28"/>
    <p:sldId id="1261" r:id="rId29"/>
    <p:sldId id="1299" r:id="rId30"/>
    <p:sldId id="1298" r:id="rId31"/>
    <p:sldId id="1301" r:id="rId32"/>
    <p:sldId id="1300" r:id="rId33"/>
    <p:sldId id="1310" r:id="rId34"/>
    <p:sldId id="1314" r:id="rId35"/>
    <p:sldId id="1313" r:id="rId36"/>
    <p:sldId id="1320" r:id="rId37"/>
    <p:sldId id="1322" r:id="rId38"/>
    <p:sldId id="1332" r:id="rId39"/>
    <p:sldId id="1329" r:id="rId40"/>
    <p:sldId id="1328" r:id="rId41"/>
    <p:sldId id="1334" r:id="rId42"/>
    <p:sldId id="1336" r:id="rId43"/>
    <p:sldId id="1338" r:id="rId44"/>
    <p:sldId id="1337" r:id="rId45"/>
    <p:sldId id="1339" r:id="rId46"/>
    <p:sldId id="1340" r:id="rId47"/>
    <p:sldId id="1341" r:id="rId48"/>
    <p:sldId id="1342" r:id="rId49"/>
    <p:sldId id="1343" r:id="rId50"/>
    <p:sldId id="1344" r:id="rId51"/>
    <p:sldId id="1345" r:id="rId52"/>
    <p:sldId id="1346" r:id="rId53"/>
    <p:sldId id="1347" r:id="rId54"/>
    <p:sldId id="1348" r:id="rId55"/>
    <p:sldId id="1349" r:id="rId56"/>
    <p:sldId id="1350" r:id="rId57"/>
    <p:sldId id="1351" r:id="rId58"/>
    <p:sldId id="1358" r:id="rId59"/>
    <p:sldId id="1360" r:id="rId60"/>
    <p:sldId id="1359" r:id="rId61"/>
    <p:sldId id="1362" r:id="rId62"/>
    <p:sldId id="1363" r:id="rId63"/>
    <p:sldId id="1263" r:id="rId64"/>
    <p:sldId id="1354" r:id="rId65"/>
    <p:sldId id="1304" r:id="rId66"/>
    <p:sldId id="1307" r:id="rId67"/>
    <p:sldId id="1311" r:id="rId68"/>
    <p:sldId id="1312" r:id="rId69"/>
    <p:sldId id="1317" r:id="rId70"/>
    <p:sldId id="1318" r:id="rId71"/>
    <p:sldId id="1315" r:id="rId72"/>
    <p:sldId id="1316" r:id="rId73"/>
    <p:sldId id="1319" r:id="rId74"/>
    <p:sldId id="1321" r:id="rId75"/>
    <p:sldId id="1254" r:id="rId76"/>
    <p:sldId id="1274" r:id="rId77"/>
    <p:sldId id="1275" r:id="rId78"/>
    <p:sldId id="1278" r:id="rId79"/>
    <p:sldId id="1280" r:id="rId80"/>
    <p:sldId id="1281" r:id="rId81"/>
    <p:sldId id="1267" r:id="rId82"/>
    <p:sldId id="1255" r:id="rId83"/>
    <p:sldId id="1286" r:id="rId84"/>
    <p:sldId id="1361" r:id="rId85"/>
    <p:sldId id="1266" r:id="rId86"/>
    <p:sldId id="1283" r:id="rId87"/>
    <p:sldId id="1288" r:id="rId88"/>
    <p:sldId id="1294" r:id="rId89"/>
    <p:sldId id="1295" r:id="rId90"/>
    <p:sldId id="1296" r:id="rId91"/>
    <p:sldId id="1356" r:id="rId92"/>
    <p:sldId id="1355" r:id="rId93"/>
    <p:sldId id="1357" r:id="rId94"/>
    <p:sldId id="1256" r:id="rId95"/>
    <p:sldId id="1324" r:id="rId96"/>
    <p:sldId id="1326" r:id="rId97"/>
    <p:sldId id="1331" r:id="rId98"/>
    <p:sldId id="1333" r:id="rId99"/>
    <p:sldId id="1364" r:id="rId100"/>
    <p:sldId id="1366" r:id="rId101"/>
    <p:sldId id="1233" r:id="rId102"/>
    <p:sldId id="1243" r:id="rId103"/>
    <p:sldId id="1235" r:id="rId104"/>
    <p:sldId id="518" r:id="rId10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BF689C1-339E-4C5D-BECF-6F8D15A0B8EE}">
          <p14:sldIdLst>
            <p14:sldId id="256"/>
            <p14:sldId id="1253"/>
            <p14:sldId id="1234"/>
            <p14:sldId id="523"/>
            <p14:sldId id="1244"/>
            <p14:sldId id="1245"/>
            <p14:sldId id="1246"/>
            <p14:sldId id="1247"/>
            <p14:sldId id="1249"/>
            <p14:sldId id="1250"/>
            <p14:sldId id="1230"/>
            <p14:sldId id="1237"/>
            <p14:sldId id="1270"/>
            <p14:sldId id="1269"/>
            <p14:sldId id="1271"/>
            <p14:sldId id="1279"/>
            <p14:sldId id="1277"/>
            <p14:sldId id="1284"/>
            <p14:sldId id="1287"/>
            <p14:sldId id="1291"/>
            <p14:sldId id="1251"/>
            <p14:sldId id="1293"/>
            <p14:sldId id="1297"/>
            <p14:sldId id="1292"/>
            <p14:sldId id="1261"/>
            <p14:sldId id="1299"/>
            <p14:sldId id="1298"/>
            <p14:sldId id="1301"/>
            <p14:sldId id="1300"/>
            <p14:sldId id="1310"/>
            <p14:sldId id="1314"/>
            <p14:sldId id="1313"/>
            <p14:sldId id="1320"/>
            <p14:sldId id="1322"/>
            <p14:sldId id="1332"/>
            <p14:sldId id="1329"/>
            <p14:sldId id="1328"/>
            <p14:sldId id="1334"/>
            <p14:sldId id="1336"/>
            <p14:sldId id="1338"/>
            <p14:sldId id="1337"/>
            <p14:sldId id="1339"/>
            <p14:sldId id="1340"/>
            <p14:sldId id="1341"/>
            <p14:sldId id="1342"/>
            <p14:sldId id="1343"/>
            <p14:sldId id="1344"/>
            <p14:sldId id="1345"/>
            <p14:sldId id="1346"/>
            <p14:sldId id="1347"/>
            <p14:sldId id="1348"/>
            <p14:sldId id="1349"/>
            <p14:sldId id="1350"/>
            <p14:sldId id="1351"/>
            <p14:sldId id="1358"/>
            <p14:sldId id="1360"/>
            <p14:sldId id="1359"/>
            <p14:sldId id="1362"/>
            <p14:sldId id="1363"/>
            <p14:sldId id="1263"/>
            <p14:sldId id="1354"/>
            <p14:sldId id="1304"/>
            <p14:sldId id="1307"/>
            <p14:sldId id="1311"/>
            <p14:sldId id="1312"/>
            <p14:sldId id="1317"/>
            <p14:sldId id="1318"/>
            <p14:sldId id="1315"/>
            <p14:sldId id="1316"/>
            <p14:sldId id="1319"/>
            <p14:sldId id="1321"/>
            <p14:sldId id="1254"/>
            <p14:sldId id="1274"/>
            <p14:sldId id="1275"/>
            <p14:sldId id="1278"/>
            <p14:sldId id="1280"/>
            <p14:sldId id="1281"/>
            <p14:sldId id="1267"/>
            <p14:sldId id="1255"/>
            <p14:sldId id="1286"/>
            <p14:sldId id="1361"/>
            <p14:sldId id="1266"/>
            <p14:sldId id="1283"/>
            <p14:sldId id="1288"/>
            <p14:sldId id="1294"/>
            <p14:sldId id="1295"/>
            <p14:sldId id="1296"/>
            <p14:sldId id="1356"/>
            <p14:sldId id="1355"/>
            <p14:sldId id="1357"/>
            <p14:sldId id="1256"/>
            <p14:sldId id="1324"/>
            <p14:sldId id="1326"/>
            <p14:sldId id="1331"/>
            <p14:sldId id="1333"/>
            <p14:sldId id="1364"/>
            <p14:sldId id="1366"/>
            <p14:sldId id="1233"/>
            <p14:sldId id="1243"/>
            <p14:sldId id="1235"/>
            <p14:sldId id="5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0000FF"/>
    <a:srgbClr val="F2E2BE"/>
    <a:srgbClr val="CCCCFF"/>
    <a:srgbClr val="009242"/>
    <a:srgbClr val="D7E4BD"/>
    <a:srgbClr val="EE5496"/>
    <a:srgbClr val="F79646"/>
    <a:srgbClr val="FFFFFF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2488" autoAdjust="0"/>
  </p:normalViewPr>
  <p:slideViewPr>
    <p:cSldViewPr snapToGrid="0">
      <p:cViewPr varScale="1">
        <p:scale>
          <a:sx n="106" d="100"/>
          <a:sy n="106" d="100"/>
        </p:scale>
        <p:origin x="10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01428-1B47-4445-BCE1-4CA6BB0B3C19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E4D49-877D-46FB-9741-88BB57BD2A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58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9265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4013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670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898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608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089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976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054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246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360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83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670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801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966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023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29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1767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584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527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288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832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645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91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27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230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520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502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029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325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229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295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4379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45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130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7936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708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8715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5593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132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697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2430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181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2319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567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6013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2768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780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4927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5505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0193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6574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025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2195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7254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278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7637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4248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8025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7322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8850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5340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9918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887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6135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1134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596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8338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7827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9893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290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7040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6531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7021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6257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3291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8816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36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7486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7642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7786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1389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2687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8310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69514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28557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05013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49272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45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1991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6773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7933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45043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8329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339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34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05300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87329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86926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731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2290857"/>
            <a:ext cx="102900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33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076900" y="3997657"/>
            <a:ext cx="6038400" cy="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" y="-2038015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" y="-24112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004589" y="4834831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951213" y="4855066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5070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/>
          <p:nvPr/>
        </p:nvSpPr>
        <p:spPr>
          <a:xfrm rot="10800000" flipH="1">
            <a:off x="4" y="5747733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3"/>
          <p:cNvSpPr/>
          <p:nvPr/>
        </p:nvSpPr>
        <p:spPr>
          <a:xfrm rot="10800000" flipH="1">
            <a:off x="2" y="5759602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3"/>
          <p:cNvSpPr/>
          <p:nvPr/>
        </p:nvSpPr>
        <p:spPr>
          <a:xfrm flipH="1">
            <a:off x="6098193" y="-1097567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3"/>
          <p:cNvSpPr/>
          <p:nvPr/>
        </p:nvSpPr>
        <p:spPr>
          <a:xfrm flipH="1">
            <a:off x="6063069" y="-6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3543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5023200" y="1886400"/>
            <a:ext cx="6218000" cy="39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lbert Sans Light"/>
              <a:buChar char="●"/>
              <a:defRPr sz="1467"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0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947300" y="1784800"/>
            <a:ext cx="3808800" cy="3901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7" name="Google Shape;107;p15"/>
          <p:cNvSpPr/>
          <p:nvPr/>
        </p:nvSpPr>
        <p:spPr>
          <a:xfrm rot="10800000" flipH="1">
            <a:off x="4" y="5747733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5"/>
          <p:cNvSpPr/>
          <p:nvPr/>
        </p:nvSpPr>
        <p:spPr>
          <a:xfrm rot="10800000" flipH="1">
            <a:off x="2" y="5759602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5"/>
          <p:cNvSpPr/>
          <p:nvPr/>
        </p:nvSpPr>
        <p:spPr>
          <a:xfrm flipH="1">
            <a:off x="6098193" y="-1097567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5"/>
          <p:cNvSpPr/>
          <p:nvPr/>
        </p:nvSpPr>
        <p:spPr>
          <a:xfrm flipH="1">
            <a:off x="6063069" y="-6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2024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3189167" y="4235317"/>
            <a:ext cx="5813600" cy="4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1402000" y="2015100"/>
            <a:ext cx="93880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14" name="Google Shape;114;p16"/>
          <p:cNvSpPr/>
          <p:nvPr/>
        </p:nvSpPr>
        <p:spPr>
          <a:xfrm flipH="1">
            <a:off x="3574968" y="-1568138"/>
            <a:ext cx="8617031" cy="312389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6"/>
          <p:cNvSpPr/>
          <p:nvPr/>
        </p:nvSpPr>
        <p:spPr>
          <a:xfrm flipH="1">
            <a:off x="3531605" y="-16565"/>
            <a:ext cx="8660396" cy="1557039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6"/>
          <p:cNvSpPr/>
          <p:nvPr/>
        </p:nvSpPr>
        <p:spPr>
          <a:xfrm rot="10800000" flipH="1">
            <a:off x="6" y="5302247"/>
            <a:ext cx="8617031" cy="312389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6"/>
          <p:cNvSpPr/>
          <p:nvPr/>
        </p:nvSpPr>
        <p:spPr>
          <a:xfrm rot="10800000" flipH="1">
            <a:off x="5" y="5317527"/>
            <a:ext cx="8660396" cy="1557039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44484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6373383" y="1705067"/>
            <a:ext cx="4858800" cy="3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2"/>
          </p:nvPr>
        </p:nvSpPr>
        <p:spPr>
          <a:xfrm>
            <a:off x="960000" y="1705067"/>
            <a:ext cx="4858800" cy="3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22" name="Google Shape;122;p17"/>
          <p:cNvSpPr/>
          <p:nvPr/>
        </p:nvSpPr>
        <p:spPr>
          <a:xfrm rot="10800000" flipH="1">
            <a:off x="4" y="5747733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7"/>
          <p:cNvSpPr/>
          <p:nvPr/>
        </p:nvSpPr>
        <p:spPr>
          <a:xfrm rot="10800000" flipH="1">
            <a:off x="2" y="5759602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17"/>
          <p:cNvSpPr/>
          <p:nvPr/>
        </p:nvSpPr>
        <p:spPr>
          <a:xfrm flipH="1">
            <a:off x="6098193" y="-1097567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17"/>
          <p:cNvSpPr/>
          <p:nvPr/>
        </p:nvSpPr>
        <p:spPr>
          <a:xfrm flipH="1">
            <a:off x="6063069" y="-6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12095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3130584" y="1228000"/>
            <a:ext cx="5930800" cy="1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666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3130533" y="2658467"/>
            <a:ext cx="5930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3092433" y="4511133"/>
            <a:ext cx="60072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467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467" b="1">
                <a:solidFill>
                  <a:schemeClr val="hlink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467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467" b="1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467" b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30" name="Google Shape;130;p18"/>
          <p:cNvSpPr/>
          <p:nvPr/>
        </p:nvSpPr>
        <p:spPr>
          <a:xfrm flipH="1">
            <a:off x="1004589" y="-2038015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18"/>
          <p:cNvSpPr/>
          <p:nvPr/>
        </p:nvSpPr>
        <p:spPr>
          <a:xfrm flipH="1">
            <a:off x="951213" y="-24112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18"/>
          <p:cNvSpPr/>
          <p:nvPr/>
        </p:nvSpPr>
        <p:spPr>
          <a:xfrm rot="10800000" flipH="1">
            <a:off x="1" y="4936431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18"/>
          <p:cNvSpPr/>
          <p:nvPr/>
        </p:nvSpPr>
        <p:spPr>
          <a:xfrm rot="10800000" flipH="1">
            <a:off x="-2" y="4855066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36405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flipH="1">
            <a:off x="1004589" y="-2038015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19"/>
          <p:cNvSpPr/>
          <p:nvPr/>
        </p:nvSpPr>
        <p:spPr>
          <a:xfrm flipH="1">
            <a:off x="951213" y="-24112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9"/>
          <p:cNvSpPr/>
          <p:nvPr/>
        </p:nvSpPr>
        <p:spPr>
          <a:xfrm rot="10800000" flipH="1">
            <a:off x="1" y="4834831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9"/>
          <p:cNvSpPr/>
          <p:nvPr/>
        </p:nvSpPr>
        <p:spPr>
          <a:xfrm rot="10800000" flipH="1">
            <a:off x="-2" y="4855066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84426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 rot="10800000" flipH="1">
            <a:off x="4" y="5747733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20"/>
          <p:cNvSpPr/>
          <p:nvPr/>
        </p:nvSpPr>
        <p:spPr>
          <a:xfrm rot="10800000" flipH="1">
            <a:off x="2" y="5759602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0"/>
          <p:cNvSpPr/>
          <p:nvPr/>
        </p:nvSpPr>
        <p:spPr>
          <a:xfrm flipH="1">
            <a:off x="6098193" y="-1097567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0"/>
          <p:cNvSpPr/>
          <p:nvPr/>
        </p:nvSpPr>
        <p:spPr>
          <a:xfrm flipH="1">
            <a:off x="6063069" y="-6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6315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79767" y="2702600"/>
            <a:ext cx="846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2702600"/>
            <a:ext cx="1828800" cy="145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666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779767" y="3655433"/>
            <a:ext cx="84612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1004589" y="-2038015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 flipH="1">
            <a:off x="951213" y="-24112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 rot="10800000" flipH="1">
            <a:off x="1" y="4834831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-2" y="4855066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285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60000" y="1614652"/>
            <a:ext cx="10272000" cy="3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100"/>
              <a:buFont typeface="Nunito Light"/>
              <a:buChar char="●"/>
              <a:defRPr sz="1600">
                <a:solidFill>
                  <a:srgbClr val="434343"/>
                </a:solidFill>
              </a:defRPr>
            </a:lvl1pPr>
            <a:lvl2pPr marL="1219170" lvl="1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○"/>
              <a:defRPr sz="1467">
                <a:solidFill>
                  <a:srgbClr val="434343"/>
                </a:solidFill>
              </a:defRPr>
            </a:lvl2pPr>
            <a:lvl3pPr marL="1828754" lvl="2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■"/>
              <a:defRPr sz="1467">
                <a:solidFill>
                  <a:srgbClr val="434343"/>
                </a:solidFill>
              </a:defRPr>
            </a:lvl3pPr>
            <a:lvl4pPr marL="2438339" lvl="3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100"/>
              <a:buFont typeface="Nunito Light"/>
              <a:buChar char="●"/>
              <a:defRPr sz="1467">
                <a:solidFill>
                  <a:srgbClr val="434343"/>
                </a:solidFill>
              </a:defRPr>
            </a:lvl4pPr>
            <a:lvl5pPr marL="3047924" lvl="4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467">
                <a:solidFill>
                  <a:srgbClr val="434343"/>
                </a:solidFill>
              </a:defRPr>
            </a:lvl5pPr>
            <a:lvl6pPr marL="3657509" lvl="5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■"/>
              <a:defRPr sz="1467">
                <a:solidFill>
                  <a:srgbClr val="434343"/>
                </a:solidFill>
              </a:defRPr>
            </a:lvl6pPr>
            <a:lvl7pPr marL="4267093" lvl="6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●"/>
              <a:defRPr sz="1467">
                <a:solidFill>
                  <a:srgbClr val="434343"/>
                </a:solidFill>
              </a:defRPr>
            </a:lvl7pPr>
            <a:lvl8pPr marL="4876678" lvl="7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Nunito Light"/>
              <a:buChar char="○"/>
              <a:defRPr sz="1467">
                <a:solidFill>
                  <a:srgbClr val="434343"/>
                </a:solidFill>
              </a:defRPr>
            </a:lvl8pPr>
            <a:lvl9pPr marL="5486263" lvl="8" indent="-3979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100"/>
              <a:buFont typeface="Nunito Light"/>
              <a:buChar char="■"/>
              <a:defRPr sz="1467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 flipH="1">
            <a:off x="6098193" y="-1097567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 flipH="1">
            <a:off x="6063069" y="-6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 rot="10800000" flipH="1">
            <a:off x="4" y="5747733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 rot="10800000" flipH="1">
            <a:off x="2" y="5759602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3673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6543132" y="3014636"/>
            <a:ext cx="4241600" cy="2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1407268" y="3014636"/>
            <a:ext cx="4241600" cy="2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6543127" y="2603933"/>
            <a:ext cx="42416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1407268" y="2603933"/>
            <a:ext cx="4241600" cy="5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667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6098193" y="-1097567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 flipH="1">
            <a:off x="6063069" y="-6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/>
          <p:nvPr/>
        </p:nvSpPr>
        <p:spPr>
          <a:xfrm rot="10800000" flipH="1">
            <a:off x="4" y="5747733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5"/>
          <p:cNvSpPr/>
          <p:nvPr/>
        </p:nvSpPr>
        <p:spPr>
          <a:xfrm rot="10800000" flipH="1">
            <a:off x="2" y="5759602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1439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 flipH="1">
            <a:off x="6098193" y="-1097567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 flipH="1">
            <a:off x="6063069" y="-6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/>
          <p:nvPr/>
        </p:nvSpPr>
        <p:spPr>
          <a:xfrm rot="10800000" flipH="1">
            <a:off x="4" y="5747733"/>
            <a:ext cx="6090841" cy="2210171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6"/>
          <p:cNvSpPr/>
          <p:nvPr/>
        </p:nvSpPr>
        <p:spPr>
          <a:xfrm rot="10800000" flipH="1">
            <a:off x="2" y="5759602"/>
            <a:ext cx="6125967" cy="110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844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 flipH="1">
            <a:off x="1004589" y="-2038015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8"/>
          <p:cNvSpPr/>
          <p:nvPr/>
        </p:nvSpPr>
        <p:spPr>
          <a:xfrm flipH="1">
            <a:off x="951213" y="-24112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8"/>
          <p:cNvSpPr/>
          <p:nvPr/>
        </p:nvSpPr>
        <p:spPr>
          <a:xfrm rot="10800000" flipH="1">
            <a:off x="1" y="4834831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8"/>
          <p:cNvSpPr/>
          <p:nvPr/>
        </p:nvSpPr>
        <p:spPr>
          <a:xfrm rot="10800000" flipH="1">
            <a:off x="-2" y="4855066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8292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0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1" y="-2038015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9"/>
          <p:cNvSpPr/>
          <p:nvPr/>
        </p:nvSpPr>
        <p:spPr>
          <a:xfrm>
            <a:off x="-2" y="-24112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9"/>
          <p:cNvSpPr/>
          <p:nvPr/>
        </p:nvSpPr>
        <p:spPr>
          <a:xfrm rot="10800000">
            <a:off x="1004589" y="4834831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9"/>
          <p:cNvSpPr/>
          <p:nvPr/>
        </p:nvSpPr>
        <p:spPr>
          <a:xfrm rot="10800000">
            <a:off x="951213" y="4855066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19059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717667"/>
            <a:ext cx="8768000" cy="2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1712000" y="4345433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77" name="Google Shape;77;p11"/>
          <p:cNvSpPr/>
          <p:nvPr/>
        </p:nvSpPr>
        <p:spPr>
          <a:xfrm flipH="1">
            <a:off x="1004589" y="-2038015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1"/>
          <p:cNvSpPr/>
          <p:nvPr/>
        </p:nvSpPr>
        <p:spPr>
          <a:xfrm flipH="1">
            <a:off x="951213" y="-24112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1"/>
          <p:cNvSpPr/>
          <p:nvPr/>
        </p:nvSpPr>
        <p:spPr>
          <a:xfrm rot="10800000" flipH="1">
            <a:off x="1" y="4834831"/>
            <a:ext cx="11187409" cy="4054852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1"/>
          <p:cNvSpPr/>
          <p:nvPr/>
        </p:nvSpPr>
        <p:spPr>
          <a:xfrm rot="10800000" flipH="1">
            <a:off x="-2" y="4855066"/>
            <a:ext cx="11240787" cy="202074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8895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51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■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■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2921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2921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bert Sans"/>
              <a:buChar char="■"/>
              <a:defRPr sz="1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570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2" r:id="rId6"/>
    <p:sldLayoutId id="2147483743" r:id="rId7"/>
    <p:sldLayoutId id="2147483745" r:id="rId8"/>
    <p:sldLayoutId id="2147483746" r:id="rId9"/>
    <p:sldLayoutId id="2147483747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39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30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32.png"/><Relationship Id="rId5" Type="http://schemas.openxmlformats.org/officeDocument/2006/relationships/image" Target="../media/image20.png"/><Relationship Id="rId10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46.png"/><Relationship Id="rId5" Type="http://schemas.openxmlformats.org/officeDocument/2006/relationships/image" Target="../media/image20.png"/><Relationship Id="rId10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0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0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5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4.png"/><Relationship Id="rId4" Type="http://schemas.openxmlformats.org/officeDocument/2006/relationships/image" Target="../media/image13.png"/><Relationship Id="rId9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7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55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60.png"/><Relationship Id="rId5" Type="http://schemas.openxmlformats.org/officeDocument/2006/relationships/image" Target="../media/image20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107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8" Type="http://schemas.openxmlformats.org/officeDocument/2006/relationships/image" Target="../media/image84.png"/><Relationship Id="rId3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117.png"/><Relationship Id="rId5" Type="http://schemas.openxmlformats.org/officeDocument/2006/relationships/image" Target="../media/image20.png"/><Relationship Id="rId10" Type="http://schemas.openxmlformats.org/officeDocument/2006/relationships/image" Target="../media/image64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nell-zhang/rosetta/tree/master/optical-flow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6.png"/><Relationship Id="rId4" Type="http://schemas.openxmlformats.org/officeDocument/2006/relationships/image" Target="../media/image1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005;p83">
            <a:extLst>
              <a:ext uri="{FF2B5EF4-FFF2-40B4-BE49-F238E27FC236}">
                <a16:creationId xmlns:a16="http://schemas.microsoft.com/office/drawing/2014/main" id="{B311B426-ADE6-4BF3-97EA-98738227121C}"/>
              </a:ext>
            </a:extLst>
          </p:cNvPr>
          <p:cNvSpPr txBox="1">
            <a:spLocks/>
          </p:cNvSpPr>
          <p:nvPr/>
        </p:nvSpPr>
        <p:spPr>
          <a:xfrm>
            <a:off x="1710792" y="2686050"/>
            <a:ext cx="8770400" cy="1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7333" b="1" i="0" u="none" strike="noStrike" cap="none">
                <a:solidFill>
                  <a:srgbClr val="806860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6933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6933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6933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6933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6933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6933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6933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Hammersmith One"/>
              <a:buNone/>
              <a:defRPr sz="6933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</a:pPr>
            <a:r>
              <a:rPr lang="en-US" altLang="zh-TW" sz="6000" kern="0" dirty="0">
                <a:solidFill>
                  <a:srgbClr val="40474B"/>
                </a:solidFill>
                <a:latin typeface="Franklin Gothic Medium" panose="020B0603020102020204" pitchFamily="34" charset="0"/>
              </a:rPr>
              <a:t>Optical Flow Accelerator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/>
              <a:uLnTx/>
              <a:uFillTx/>
              <a:latin typeface="Franklin Gothic Medium" panose="020B0603020102020204" pitchFamily="34" charset="0"/>
              <a:sym typeface="Hammersmith One"/>
            </a:endParaRPr>
          </a:p>
        </p:txBody>
      </p:sp>
      <p:sp>
        <p:nvSpPr>
          <p:cNvPr id="17" name="Google Shape;2006;p83">
            <a:extLst>
              <a:ext uri="{FF2B5EF4-FFF2-40B4-BE49-F238E27FC236}">
                <a16:creationId xmlns:a16="http://schemas.microsoft.com/office/drawing/2014/main" id="{30AFFB1B-298C-49E9-8CAD-692000EA9493}"/>
              </a:ext>
            </a:extLst>
          </p:cNvPr>
          <p:cNvSpPr txBox="1">
            <a:spLocks/>
          </p:cNvSpPr>
          <p:nvPr/>
        </p:nvSpPr>
        <p:spPr>
          <a:xfrm>
            <a:off x="1710800" y="4081547"/>
            <a:ext cx="87704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0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3733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3733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3733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3733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3733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3733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3733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3733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anjari"/>
              <a:buNone/>
              <a:tabLst/>
              <a:defRPr/>
            </a:pP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/>
                <a:uLnTx/>
                <a:uFillTx/>
                <a:latin typeface="芫荽 0.92" pitchFamily="2" charset="-120"/>
                <a:ea typeface="芫荽 0.92" pitchFamily="2" charset="-120"/>
                <a:cs typeface="芫荽 0.92" pitchFamily="2" charset="-120"/>
                <a:sym typeface="Manjari"/>
              </a:rPr>
              <a:t>Group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/>
                <a:uLnTx/>
                <a:uFillTx/>
                <a:latin typeface="芫荽 0.92" pitchFamily="2" charset="-120"/>
                <a:ea typeface="芫荽 0.92" pitchFamily="2" charset="-120"/>
                <a:cs typeface="芫荽 0.92" pitchFamily="2" charset="-120"/>
                <a:sym typeface="Manjari"/>
              </a:rPr>
              <a:t>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/>
                <a:uLnTx/>
                <a:uFillTx/>
                <a:latin typeface="芫荽 0.92" pitchFamily="2" charset="-120"/>
                <a:ea typeface="芫荽 0.92" pitchFamily="2" charset="-120"/>
                <a:cs typeface="芫荽 0.92" pitchFamily="2" charset="-120"/>
                <a:sym typeface="Manjari"/>
              </a:rPr>
              <a:t>6</a:t>
            </a:r>
          </a:p>
          <a:p>
            <a:pPr marL="0" lvl="0" indent="0">
              <a:lnSpc>
                <a:spcPct val="150000"/>
              </a:lnSpc>
              <a:buClr>
                <a:srgbClr val="FFFFFF"/>
              </a:buClr>
              <a:buSzPts val="1100"/>
            </a:pPr>
            <a:r>
              <a:rPr lang="en-US" altLang="zh-TW" kern="0" dirty="0">
                <a:solidFill>
                  <a:srgbClr val="40474B"/>
                </a:solidFill>
              </a:rPr>
              <a:t>111061545 </a:t>
            </a:r>
            <a:r>
              <a:rPr lang="zh-TW" altLang="en-US" kern="0" dirty="0">
                <a:solidFill>
                  <a:srgbClr val="40474B"/>
                </a:solidFill>
              </a:rPr>
              <a:t>陳揚哲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/>
                <a:uLnTx/>
                <a:uFillTx/>
                <a:latin typeface="Manjari"/>
                <a:sym typeface="Manjari"/>
              </a:rPr>
              <a:t>、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/>
                <a:uLnTx/>
                <a:uFillTx/>
                <a:latin typeface="Manjari"/>
                <a:sym typeface="Manjari"/>
              </a:rPr>
              <a:t>112501538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/>
                <a:uLnTx/>
                <a:uFillTx/>
                <a:latin typeface="Manjari"/>
                <a:sym typeface="Manjari"/>
              </a:rPr>
              <a:t> 葉承泓</a:t>
            </a: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/>
              <a:uLnTx/>
              <a:uFillTx/>
              <a:latin typeface="芫荽 0.92" pitchFamily="2" charset="-120"/>
              <a:ea typeface="芫荽 0.92" pitchFamily="2" charset="-120"/>
              <a:cs typeface="芫荽 0.92" pitchFamily="2" charset="-120"/>
              <a:sym typeface="Manjar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C7E350-FC17-4313-BE97-777B6C3D55A7}"/>
              </a:ext>
            </a:extLst>
          </p:cNvPr>
          <p:cNvSpPr/>
          <p:nvPr/>
        </p:nvSpPr>
        <p:spPr>
          <a:xfrm>
            <a:off x="1268922" y="1721000"/>
            <a:ext cx="36165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solidFill>
                  <a:srgbClr val="40474B"/>
                </a:solidFill>
                <a:latin typeface="Franklin Gothic Medium" panose="020B0603020102020204" pitchFamily="34" charset="0"/>
              </a:rPr>
              <a:t>Final Project:</a:t>
            </a:r>
            <a:endParaRPr lang="zh-TW" altLang="en-US" sz="4800" dirty="0">
              <a:solidFill>
                <a:srgbClr val="FFFFFF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C843B74-9EDF-4710-8DA9-84CB7259D739}"/>
              </a:ext>
            </a:extLst>
          </p:cNvPr>
          <p:cNvSpPr txBox="1"/>
          <p:nvPr/>
        </p:nvSpPr>
        <p:spPr>
          <a:xfrm>
            <a:off x="8078373" y="6585984"/>
            <a:ext cx="4113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1200" dirty="0">
                <a:solidFill>
                  <a:schemeClr val="accent4">
                    <a:lumMod val="50000"/>
                  </a:scheme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</a:t>
            </a:r>
            <a:r>
              <a:rPr lang="zh-TW" altLang="en-US" sz="1200" dirty="0">
                <a:solidFill>
                  <a:schemeClr val="accent4">
                    <a:lumMod val="50000"/>
                  </a:scheme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*註</a:t>
            </a:r>
            <a:r>
              <a:rPr lang="en-US" altLang="zh-TW" sz="1200" dirty="0">
                <a:solidFill>
                  <a:schemeClr val="accent4">
                    <a:lumMod val="50000"/>
                  </a:scheme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  <a:r>
              <a:rPr lang="zh-TW" altLang="en-US" sz="1200" dirty="0">
                <a:solidFill>
                  <a:schemeClr val="accent4">
                    <a:lumMod val="50000"/>
                  </a:scheme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1200" dirty="0">
                <a:solidFill>
                  <a:schemeClr val="accent4">
                    <a:lumMod val="50000"/>
                  </a:scheme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This </a:t>
            </a:r>
            <a:r>
              <a:rPr lang="en-US" altLang="zh-TW" sz="1200" dirty="0" err="1">
                <a:solidFill>
                  <a:schemeClr val="accent4">
                    <a:lumMod val="50000"/>
                  </a:scheme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powerpoint</a:t>
            </a:r>
            <a:r>
              <a:rPr lang="en-US" altLang="zh-TW" sz="1200" dirty="0">
                <a:solidFill>
                  <a:schemeClr val="accent4">
                    <a:lumMod val="50000"/>
                  </a:scheme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slide template is from </a:t>
            </a:r>
            <a:r>
              <a:rPr lang="en-US" altLang="zh-TW" sz="1200" dirty="0" err="1">
                <a:solidFill>
                  <a:schemeClr val="accent4">
                    <a:lumMod val="50000"/>
                  </a:scheme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Slidesgo</a:t>
            </a:r>
            <a:r>
              <a:rPr lang="en-US" altLang="zh-TW" sz="1200" dirty="0">
                <a:solidFill>
                  <a:schemeClr val="accent4">
                    <a:lumMod val="50000"/>
                  </a:scheme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.)</a:t>
            </a:r>
            <a:endParaRPr lang="zh-TW" altLang="en-US" sz="1200" dirty="0">
              <a:solidFill>
                <a:schemeClr val="accent4">
                  <a:lumMod val="50000"/>
                </a:scheme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2C514977-9210-4785-8B78-CDE0BAE03876}"/>
              </a:ext>
            </a:extLst>
          </p:cNvPr>
          <p:cNvSpPr/>
          <p:nvPr/>
        </p:nvSpPr>
        <p:spPr>
          <a:xfrm>
            <a:off x="1031003" y="1087665"/>
            <a:ext cx="10560361" cy="5404670"/>
          </a:xfrm>
          <a:prstGeom prst="roundRect">
            <a:avLst>
              <a:gd name="adj" fmla="val 842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Brief background introduction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11D8203-4EBF-4D4A-9419-B0E9E495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79" y="1180613"/>
            <a:ext cx="9618018" cy="45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35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478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Project Scope: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The area of work: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improving the latency of optical flow computation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FPGA platform to implement on: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KV260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Target Specification: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Throughput: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better than reference benchmark, Rosetta benchmark (41.2 frames/s)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Accuracy: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can use estimation to speed up the computation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Speedup: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better than Rosetta benchmark (runtime = 24.3 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ms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Area: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resource usage less than Rosetta benchmark (LUTs = 42878; FFs = 61078; BRAMs = 54; DSPs = 454)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Proposed design methodology: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using dataflow design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  <a:uLnTx/>
                <a:uFillTx/>
                <a:latin typeface="Hammersmith One"/>
                <a:sym typeface="Hammersmith One"/>
              </a:rPr>
              <a:t>Final project </a:t>
            </a: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proposal –– optical flow accelerator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</p:spTree>
    <p:extLst>
      <p:ext uri="{BB962C8B-B14F-4D97-AF65-F5344CB8AC3E}">
        <p14:creationId xmlns:p14="http://schemas.microsoft.com/office/powerpoint/2010/main" val="3754710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524;p167">
            <a:extLst>
              <a:ext uri="{FF2B5EF4-FFF2-40B4-BE49-F238E27FC236}">
                <a16:creationId xmlns:a16="http://schemas.microsoft.com/office/drawing/2014/main" id="{8B762A25-3CA4-4201-A081-C28C681061F3}"/>
              </a:ext>
            </a:extLst>
          </p:cNvPr>
          <p:cNvSpPr txBox="1">
            <a:spLocks/>
          </p:cNvSpPr>
          <p:nvPr/>
        </p:nvSpPr>
        <p:spPr>
          <a:xfrm>
            <a:off x="3523400" y="2512731"/>
            <a:ext cx="5145200" cy="1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11333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2400"/>
              <a:buFont typeface="Hammersmith One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Hammersmith One"/>
                <a:sym typeface="Hammersmith One"/>
              </a:rPr>
              <a:t>Thank you!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065E996B-E371-4331-A845-7A98EDB93B8C}"/>
              </a:ext>
            </a:extLst>
          </p:cNvPr>
          <p:cNvSpPr/>
          <p:nvPr/>
        </p:nvSpPr>
        <p:spPr>
          <a:xfrm>
            <a:off x="2783205" y="1823085"/>
            <a:ext cx="1781175" cy="923925"/>
          </a:xfrm>
          <a:prstGeom prst="roundRect">
            <a:avLst>
              <a:gd name="adj" fmla="val 8420"/>
            </a:avLst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LK method derivation: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Brief background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CDC1988-1904-40E2-BB5C-8A9BB4D134AE}"/>
                  </a:ext>
                </a:extLst>
              </p:cNvPr>
              <p:cNvSpPr txBox="1"/>
              <p:nvPr/>
            </p:nvSpPr>
            <p:spPr>
              <a:xfrm>
                <a:off x="2018058" y="2065375"/>
                <a:ext cx="6540444" cy="13092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15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15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15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5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TW" altLang="en-US" sz="15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supHide m:val="on"/>
                                        <m:ctrlP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zh-TW" altLang="en-US" sz="150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5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altLang="en-US" sz="15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zh-TW" altLang="en-US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i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1500" dirty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1500" i="1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altLang="en-US" sz="15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zh-TW" altLang="en-US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i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1500" dirty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1500" i="1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supHide m:val="on"/>
                                        <m:ctrlP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5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altLang="en-US" sz="15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zh-TW" altLang="en-US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i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1500" dirty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1500" i="1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altLang="en-US" sz="15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zh-TW" altLang="en-US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i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1500" dirty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1500" i="1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supHide m:val="on"/>
                                        <m:ctrlP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5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altLang="en-US" sz="15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zh-TW" altLang="en-US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i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1500" dirty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1500" i="1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altLang="en-US" sz="15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zh-TW" altLang="en-US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i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1500" dirty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1500" i="1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grow m:val="on"/>
                                        <m:supHide m:val="on"/>
                                        <m:ctrlP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500" b="0" i="1" smtClean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zh-TW" altLang="en-US" sz="15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altLang="en-US" sz="15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zh-TW" altLang="en-US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i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1500" dirty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1500" i="1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zh-TW" altLang="en-US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I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TW" sz="150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zh-TW" altLang="en-US" sz="15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altLang="en-US" sz="15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P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zh-TW" altLang="en-US" sz="150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i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TW" sz="1500" dirty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TW" sz="1500" i="1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TW" sz="1500" dirty="0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sz="1500" b="1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500" b="1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TW" altLang="en-US" sz="1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5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zh-TW" altLang="en-US" sz="1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5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1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TW" altLang="en-US" sz="1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15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15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5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15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P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15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150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5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150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50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15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5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5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15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P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15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150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5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150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50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zh-TW" altLang="en-US" sz="1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5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1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TW" altLang="en-US" sz="15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15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5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5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15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P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15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150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5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150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50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15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15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en-US" sz="15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15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15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P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150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150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50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TW" sz="150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50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CDC1988-1904-40E2-BB5C-8A9BB4D13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58" y="2065375"/>
                <a:ext cx="6540444" cy="13092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6EC94DD-7ADA-4C4A-91B5-A9F7F3CAABC2}"/>
                  </a:ext>
                </a:extLst>
              </p:cNvPr>
              <p:cNvSpPr txBox="1"/>
              <p:nvPr/>
            </p:nvSpPr>
            <p:spPr>
              <a:xfrm>
                <a:off x="2380710" y="5072272"/>
                <a:ext cx="2538131" cy="1350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b="1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b="1" i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0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b="1" i="0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b="1" i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 smtClean="0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 smtClean="0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b="1" i="0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b="1" i="0" smtClean="0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b="1" i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b="1" i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b="1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b="1" i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b="1" i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 smtClean="0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0" smtClean="0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b="1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b="1" i="0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b="1" i="0" smtClean="0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b="1" i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b="1" i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b="1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b="1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TW" b="1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6EC94DD-7ADA-4C4A-91B5-A9F7F3CAA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710" y="5072272"/>
                <a:ext cx="2538131" cy="1350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7029A7EE-FAAF-4846-B5A0-7CC3C79E9757}"/>
              </a:ext>
            </a:extLst>
          </p:cNvPr>
          <p:cNvSpPr txBox="1"/>
          <p:nvPr/>
        </p:nvSpPr>
        <p:spPr>
          <a:xfrm>
            <a:off x="3449456" y="1793674"/>
            <a:ext cx="3200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solidFill>
                  <a:srgbClr val="00B050"/>
                </a:solidFill>
              </a:rPr>
              <a:t>A</a:t>
            </a:r>
            <a:endParaRPr lang="zh-TW" altLang="en-US" sz="2500" b="1" dirty="0">
              <a:solidFill>
                <a:srgbClr val="00B05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3E7CA8C-4424-4173-9B08-2EEA94D10347}"/>
              </a:ext>
            </a:extLst>
          </p:cNvPr>
          <p:cNvSpPr/>
          <p:nvPr/>
        </p:nvSpPr>
        <p:spPr>
          <a:xfrm>
            <a:off x="4640580" y="1823085"/>
            <a:ext cx="1781175" cy="923925"/>
          </a:xfrm>
          <a:prstGeom prst="roundRect">
            <a:avLst>
              <a:gd name="adj" fmla="val 8420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0B608DE-1E9A-4E45-BFC5-C5166EFBC818}"/>
              </a:ext>
            </a:extLst>
          </p:cNvPr>
          <p:cNvSpPr/>
          <p:nvPr/>
        </p:nvSpPr>
        <p:spPr>
          <a:xfrm>
            <a:off x="2783205" y="2773437"/>
            <a:ext cx="1781175" cy="843498"/>
          </a:xfrm>
          <a:prstGeom prst="roundRect">
            <a:avLst>
              <a:gd name="adj" fmla="val 8420"/>
            </a:avLst>
          </a:prstGeom>
          <a:solidFill>
            <a:srgbClr val="F2369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ECEF3D8-7D35-4214-997A-A28B0A64ABA5}"/>
              </a:ext>
            </a:extLst>
          </p:cNvPr>
          <p:cNvSpPr txBox="1"/>
          <p:nvPr/>
        </p:nvSpPr>
        <p:spPr>
          <a:xfrm>
            <a:off x="3449456" y="3162543"/>
            <a:ext cx="3200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solidFill>
                  <a:srgbClr val="F2369C"/>
                </a:solidFill>
              </a:rPr>
              <a:t>C</a:t>
            </a:r>
            <a:endParaRPr lang="zh-TW" altLang="en-US" sz="2500" b="1" dirty="0">
              <a:solidFill>
                <a:srgbClr val="F2369C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20920B6-95E0-4553-BB1E-B406710ACFA9}"/>
              </a:ext>
            </a:extLst>
          </p:cNvPr>
          <p:cNvSpPr/>
          <p:nvPr/>
        </p:nvSpPr>
        <p:spPr>
          <a:xfrm>
            <a:off x="4640580" y="2778073"/>
            <a:ext cx="1781175" cy="843498"/>
          </a:xfrm>
          <a:prstGeom prst="roundRect">
            <a:avLst>
              <a:gd name="adj" fmla="val 8420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C0CCC12-6855-4CAB-9290-9E0A58C10523}"/>
              </a:ext>
            </a:extLst>
          </p:cNvPr>
          <p:cNvSpPr txBox="1"/>
          <p:nvPr/>
        </p:nvSpPr>
        <p:spPr>
          <a:xfrm>
            <a:off x="5355907" y="3162543"/>
            <a:ext cx="3200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solidFill>
                  <a:srgbClr val="0000FF"/>
                </a:solidFill>
              </a:rPr>
              <a:t>D</a:t>
            </a:r>
            <a:endParaRPr lang="zh-TW" altLang="en-US" sz="2500" b="1" dirty="0">
              <a:solidFill>
                <a:srgbClr val="0000FF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0EE594-D4A3-4462-A695-6AF3260E7413}"/>
              </a:ext>
            </a:extLst>
          </p:cNvPr>
          <p:cNvSpPr txBox="1"/>
          <p:nvPr/>
        </p:nvSpPr>
        <p:spPr>
          <a:xfrm>
            <a:off x="5344767" y="1793674"/>
            <a:ext cx="3200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solidFill>
                  <a:srgbClr val="FF9933"/>
                </a:solidFill>
              </a:rPr>
              <a:t>B</a:t>
            </a:r>
            <a:endParaRPr lang="zh-TW" altLang="en-US" sz="2500" b="1" dirty="0">
              <a:solidFill>
                <a:srgbClr val="FF9933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3B7B810-DBA3-4E15-9C4F-A5E1032B4C3E}"/>
              </a:ext>
            </a:extLst>
          </p:cNvPr>
          <p:cNvSpPr/>
          <p:nvPr/>
        </p:nvSpPr>
        <p:spPr>
          <a:xfrm>
            <a:off x="6748671" y="1823085"/>
            <a:ext cx="1709530" cy="923925"/>
          </a:xfrm>
          <a:prstGeom prst="roundRect">
            <a:avLst>
              <a:gd name="adj" fmla="val 8420"/>
            </a:avLst>
          </a:prstGeom>
          <a:solidFill>
            <a:srgbClr val="CC99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E42E01A-D729-4715-862F-62E8F1F8BC2B}"/>
              </a:ext>
            </a:extLst>
          </p:cNvPr>
          <p:cNvSpPr/>
          <p:nvPr/>
        </p:nvSpPr>
        <p:spPr>
          <a:xfrm>
            <a:off x="6748671" y="2772928"/>
            <a:ext cx="1709530" cy="831332"/>
          </a:xfrm>
          <a:prstGeom prst="roundRect">
            <a:avLst>
              <a:gd name="adj" fmla="val 8420"/>
            </a:avLst>
          </a:pr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44B3B24-CF8B-4FCB-BB1F-F00F52C96744}"/>
              </a:ext>
            </a:extLst>
          </p:cNvPr>
          <p:cNvSpPr txBox="1"/>
          <p:nvPr/>
        </p:nvSpPr>
        <p:spPr>
          <a:xfrm>
            <a:off x="7463997" y="3162543"/>
            <a:ext cx="3200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solidFill>
                  <a:schemeClr val="accent1">
                    <a:lumMod val="50000"/>
                  </a:schemeClr>
                </a:solidFill>
              </a:rPr>
              <a:t>F</a:t>
            </a:r>
            <a:endParaRPr lang="zh-TW" altLang="en-US" sz="25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67946B0-F925-47B3-B951-1D955F721026}"/>
              </a:ext>
            </a:extLst>
          </p:cNvPr>
          <p:cNvSpPr txBox="1"/>
          <p:nvPr/>
        </p:nvSpPr>
        <p:spPr>
          <a:xfrm>
            <a:off x="7429997" y="1793674"/>
            <a:ext cx="3200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>
                <a:solidFill>
                  <a:srgbClr val="7030A0"/>
                </a:solidFill>
              </a:rPr>
              <a:t>E</a:t>
            </a:r>
            <a:endParaRPr lang="zh-TW" altLang="en-US" sz="25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9231377-34EF-4963-8DE1-C7424D047005}"/>
                  </a:ext>
                </a:extLst>
              </p:cNvPr>
              <p:cNvSpPr/>
              <p:nvPr/>
            </p:nvSpPr>
            <p:spPr>
              <a:xfrm>
                <a:off x="8494894" y="2412008"/>
                <a:ext cx="2005036" cy="6160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TW" altLang="en-US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b="1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</m:e>
                                  <m:e>
                                    <m:r>
                                      <a:rPr lang="en-US" altLang="zh-TW" b="1" i="0" smtClean="0">
                                        <a:solidFill>
                                          <a:srgbClr val="FF99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b="1" i="0" smtClean="0">
                                        <a:solidFill>
                                          <a:srgbClr val="F2369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e>
                                    <m:r>
                                      <a:rPr lang="en-US" altLang="zh-TW" b="1" i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TW" b="1" i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TW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e>
                              <m:r>
                                <a:rPr lang="en-US" altLang="zh-TW" b="1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9231377-34EF-4963-8DE1-C7424D047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894" y="2412008"/>
                <a:ext cx="2005036" cy="6160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08C0872-5161-4FF3-98C9-8EAD03023EC8}"/>
                  </a:ext>
                </a:extLst>
              </p:cNvPr>
              <p:cNvSpPr/>
              <p:nvPr/>
            </p:nvSpPr>
            <p:spPr>
              <a:xfrm>
                <a:off x="2275834" y="3797780"/>
                <a:ext cx="6925935" cy="1171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altLang="zh-TW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  <m:r>
                            <a:rPr lang="zh-TW" altLang="en-US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US" altLang="zh-TW" b="1" i="0" smtClean="0">
                              <a:solidFill>
                                <a:srgbClr val="F2369C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TW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e>
                              <m:e>
                                <m:r>
                                  <a:rPr lang="zh-TW" altLang="en-US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1" i="0" smtClean="0">
                                    <a:solidFill>
                                      <a:srgbClr val="FF9933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1" i="0" smtClean="0">
                                    <a:solidFill>
                                      <a:srgbClr val="F2369C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  <m:e>
                                <m:r>
                                  <a:rPr lang="en-US" altLang="zh-TW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TW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e>
                              <m:r>
                                <a:rPr lang="en-US" altLang="zh-TW" b="1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</m:eqArr>
                        </m:e>
                      </m:d>
                      <m:r>
                        <a:rPr lang="zh-TW" altLang="en-US" b="1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TW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altLang="zh-TW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𝐃</m:t>
                          </m:r>
                          <m:r>
                            <a:rPr lang="zh-TW" altLang="en-US" b="1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1" i="0" smtClean="0">
                              <a:solidFill>
                                <a:srgbClr val="FF9933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US" altLang="zh-TW" b="1" i="0" smtClean="0">
                              <a:solidFill>
                                <a:srgbClr val="F2369C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zh-TW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1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  <m:r>
                                <a:rPr lang="en-US" altLang="zh-TW" b="1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  <m:r>
                                <a:rPr lang="en-US" altLang="zh-TW" b="1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0" smtClean="0">
                                  <a:solidFill>
                                    <a:srgbClr val="FF9933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US" altLang="zh-TW" b="1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e>
                              <m:r>
                                <a:rPr lang="en-US" altLang="zh-TW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altLang="zh-TW" b="1" i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  <m:r>
                                <a:rPr lang="en-US" altLang="zh-TW" b="1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0" smtClean="0">
                                  <a:solidFill>
                                    <a:srgbClr val="F2369C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n-US" altLang="zh-TW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</m:eqArr>
                        </m:e>
                      </m:d>
                      <m:r>
                        <a:rPr lang="en-US" altLang="zh-TW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1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  <m:r>
                                    <a:rPr lang="en-US" altLang="zh-TW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</m:num>
                                <m:den>
                                  <m:r>
                                    <a:rPr lang="en-US" altLang="zh-TW" b="1" i="0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r>
                                    <a:rPr lang="en-US" altLang="zh-TW" b="1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TW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𝐅</m:t>
                                  </m:r>
                                  <m:r>
                                    <a:rPr lang="en-US" altLang="zh-TW" b="1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num>
                                <m:den>
                                  <m:r>
                                    <a:rPr lang="en-US" altLang="zh-TW" b="1" i="0" smtClean="0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r>
                                    <a:rPr lang="en-US" altLang="zh-TW" b="1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US" altLang="zh-TW" b="1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08C0872-5161-4FF3-98C9-8EAD03023E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834" y="3797780"/>
                <a:ext cx="6925935" cy="11710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0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1574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Software / algorithm C (reference code):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System block diagram, with its operation flow: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Reference software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D3BFA0-DF54-4079-8778-E58D92B9DF5F}"/>
              </a:ext>
            </a:extLst>
          </p:cNvPr>
          <p:cNvSpPr/>
          <p:nvPr/>
        </p:nvSpPr>
        <p:spPr>
          <a:xfrm>
            <a:off x="7754983" y="1676253"/>
            <a:ext cx="205689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gradient_xy_calc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528510" y="2115106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26B2CF-82BB-4A98-B5B1-419704D35962}"/>
              </a:ext>
            </a:extLst>
          </p:cNvPr>
          <p:cNvSpPr txBox="1"/>
          <p:nvPr/>
        </p:nvSpPr>
        <p:spPr>
          <a:xfrm>
            <a:off x="10551953" y="731241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2238FE1-6253-4D42-AA4F-4D6FDAA94598}"/>
              </a:ext>
            </a:extLst>
          </p:cNvPr>
          <p:cNvSpPr txBox="1"/>
          <p:nvPr/>
        </p:nvSpPr>
        <p:spPr>
          <a:xfrm>
            <a:off x="9155235" y="7263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1BF9E7-7241-4C30-AAEB-7CDF67A77F6B}"/>
              </a:ext>
            </a:extLst>
          </p:cNvPr>
          <p:cNvSpPr txBox="1"/>
          <p:nvPr/>
        </p:nvSpPr>
        <p:spPr>
          <a:xfrm>
            <a:off x="10217097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F1EF2A-356C-447B-8ED1-77B306B0D382}"/>
              </a:ext>
            </a:extLst>
          </p:cNvPr>
          <p:cNvSpPr txBox="1"/>
          <p:nvPr/>
        </p:nvSpPr>
        <p:spPr>
          <a:xfrm>
            <a:off x="10880398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E7A6B69-BFDA-4D4E-A84B-5A5E3F159A8E}"/>
              </a:ext>
            </a:extLst>
          </p:cNvPr>
          <p:cNvSpPr txBox="1"/>
          <p:nvPr/>
        </p:nvSpPr>
        <p:spPr>
          <a:xfrm>
            <a:off x="11186091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</a:t>
            </a:r>
            <a:endParaRPr lang="zh-TW" altLang="en-US" b="1" dirty="0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8AFF6EC-FB97-48AE-B7FE-B8B8ED9C15BB}"/>
              </a:ext>
            </a:extLst>
          </p:cNvPr>
          <p:cNvCxnSpPr>
            <a:cxnSpLocks/>
          </p:cNvCxnSpPr>
          <p:nvPr/>
        </p:nvCxnSpPr>
        <p:spPr>
          <a:xfrm flipH="1">
            <a:off x="8811962" y="1348740"/>
            <a:ext cx="1951981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1771F66-F23E-453A-BFFF-0532BA6F692F}"/>
              </a:ext>
            </a:extLst>
          </p:cNvPr>
          <p:cNvCxnSpPr>
            <a:cxnSpLocks/>
          </p:cNvCxnSpPr>
          <p:nvPr/>
        </p:nvCxnSpPr>
        <p:spPr>
          <a:xfrm>
            <a:off x="8818312" y="1348740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D297E3C9-0719-4099-8613-89C7F9F3E6EC}"/>
              </a:ext>
            </a:extLst>
          </p:cNvPr>
          <p:cNvSpPr/>
          <p:nvPr/>
        </p:nvSpPr>
        <p:spPr>
          <a:xfrm>
            <a:off x="10653738" y="1294171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03EF889-B01E-4379-83E3-BD5B7EBA9B19}"/>
              </a:ext>
            </a:extLst>
          </p:cNvPr>
          <p:cNvSpPr txBox="1"/>
          <p:nvPr/>
        </p:nvSpPr>
        <p:spPr>
          <a:xfrm>
            <a:off x="7485852" y="21896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8910401" y="235878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497616" y="237214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9887350" y="297584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295677" y="3304411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9869239" y="356241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295677" y="3904027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9882541" y="41614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295682" y="4504154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9897498" y="47806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295682" y="5109488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9903736" y="53843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295682" y="5714816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9901171" y="6039759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9388210" y="632014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9894970" y="5433488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9894970" y="482862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9874457" y="422802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9869239" y="362517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9869239" y="3032631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290702" y="2730108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502693" y="243443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8938587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1DA6DF8-45C7-4FAB-915E-F4E2BF5D55CB}"/>
              </a:ext>
            </a:extLst>
          </p:cNvPr>
          <p:cNvCxnSpPr>
            <a:cxnSpLocks/>
          </p:cNvCxnSpPr>
          <p:nvPr/>
        </p:nvCxnSpPr>
        <p:spPr>
          <a:xfrm>
            <a:off x="8720038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C563832-E2DD-4E03-8769-61D171A0ABF1}"/>
              </a:ext>
            </a:extLst>
          </p:cNvPr>
          <p:cNvCxnSpPr>
            <a:cxnSpLocks/>
          </p:cNvCxnSpPr>
          <p:nvPr/>
        </p:nvCxnSpPr>
        <p:spPr>
          <a:xfrm>
            <a:off x="1136168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A1C0F95-ECC7-43DE-9353-DF08EA42FC8B}"/>
              </a:ext>
            </a:extLst>
          </p:cNvPr>
          <p:cNvCxnSpPr>
            <a:cxnSpLocks/>
          </p:cNvCxnSpPr>
          <p:nvPr/>
        </p:nvCxnSpPr>
        <p:spPr>
          <a:xfrm>
            <a:off x="11036853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C70FDA6-F4EF-4A81-ABFA-87C063DA87F5}"/>
              </a:ext>
            </a:extLst>
          </p:cNvPr>
          <p:cNvCxnSpPr>
            <a:cxnSpLocks/>
          </p:cNvCxnSpPr>
          <p:nvPr/>
        </p:nvCxnSpPr>
        <p:spPr>
          <a:xfrm>
            <a:off x="10712015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1F303E22-9B04-4A0B-AE72-63551C9B7BE8}"/>
              </a:ext>
            </a:extLst>
          </p:cNvPr>
          <p:cNvCxnSpPr>
            <a:cxnSpLocks/>
          </p:cNvCxnSpPr>
          <p:nvPr/>
        </p:nvCxnSpPr>
        <p:spPr>
          <a:xfrm>
            <a:off x="10387177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6F80BB3-FED5-401D-8684-A8E87D283930}"/>
              </a:ext>
            </a:extLst>
          </p:cNvPr>
          <p:cNvCxnSpPr>
            <a:cxnSpLocks/>
          </p:cNvCxnSpPr>
          <p:nvPr/>
        </p:nvCxnSpPr>
        <p:spPr>
          <a:xfrm>
            <a:off x="1006233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圖片 88">
            <a:extLst>
              <a:ext uri="{FF2B5EF4-FFF2-40B4-BE49-F238E27FC236}">
                <a16:creationId xmlns:a16="http://schemas.microsoft.com/office/drawing/2014/main" id="{12564C34-A1C3-46C1-AE73-75A91493A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84" y="2358784"/>
            <a:ext cx="4053116" cy="394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2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Software / algorithm C (reference code):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1.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gradient_xy_calc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Reference software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D3BFA0-DF54-4079-8778-E58D92B9DF5F}"/>
              </a:ext>
            </a:extLst>
          </p:cNvPr>
          <p:cNvSpPr/>
          <p:nvPr/>
        </p:nvSpPr>
        <p:spPr>
          <a:xfrm>
            <a:off x="7754983" y="1676253"/>
            <a:ext cx="2056896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gradient_xy_calc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528510" y="2115106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26B2CF-82BB-4A98-B5B1-419704D35962}"/>
              </a:ext>
            </a:extLst>
          </p:cNvPr>
          <p:cNvSpPr txBox="1"/>
          <p:nvPr/>
        </p:nvSpPr>
        <p:spPr>
          <a:xfrm>
            <a:off x="10551953" y="731241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2238FE1-6253-4D42-AA4F-4D6FDAA94598}"/>
              </a:ext>
            </a:extLst>
          </p:cNvPr>
          <p:cNvSpPr txBox="1"/>
          <p:nvPr/>
        </p:nvSpPr>
        <p:spPr>
          <a:xfrm>
            <a:off x="9155235" y="7263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1BF9E7-7241-4C30-AAEB-7CDF67A77F6B}"/>
              </a:ext>
            </a:extLst>
          </p:cNvPr>
          <p:cNvSpPr txBox="1"/>
          <p:nvPr/>
        </p:nvSpPr>
        <p:spPr>
          <a:xfrm>
            <a:off x="10217097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F1EF2A-356C-447B-8ED1-77B306B0D382}"/>
              </a:ext>
            </a:extLst>
          </p:cNvPr>
          <p:cNvSpPr txBox="1"/>
          <p:nvPr/>
        </p:nvSpPr>
        <p:spPr>
          <a:xfrm>
            <a:off x="10880398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E7A6B69-BFDA-4D4E-A84B-5A5E3F159A8E}"/>
              </a:ext>
            </a:extLst>
          </p:cNvPr>
          <p:cNvSpPr txBox="1"/>
          <p:nvPr/>
        </p:nvSpPr>
        <p:spPr>
          <a:xfrm>
            <a:off x="11186091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</a:t>
            </a:r>
            <a:endParaRPr lang="zh-TW" altLang="en-US" b="1" dirty="0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8AFF6EC-FB97-48AE-B7FE-B8B8ED9C15BB}"/>
              </a:ext>
            </a:extLst>
          </p:cNvPr>
          <p:cNvCxnSpPr>
            <a:cxnSpLocks/>
          </p:cNvCxnSpPr>
          <p:nvPr/>
        </p:nvCxnSpPr>
        <p:spPr>
          <a:xfrm flipH="1">
            <a:off x="8811962" y="1348740"/>
            <a:ext cx="1951981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1771F66-F23E-453A-BFFF-0532BA6F692F}"/>
              </a:ext>
            </a:extLst>
          </p:cNvPr>
          <p:cNvCxnSpPr>
            <a:cxnSpLocks/>
          </p:cNvCxnSpPr>
          <p:nvPr/>
        </p:nvCxnSpPr>
        <p:spPr>
          <a:xfrm>
            <a:off x="8818312" y="1348740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D297E3C9-0719-4099-8613-89C7F9F3E6EC}"/>
              </a:ext>
            </a:extLst>
          </p:cNvPr>
          <p:cNvSpPr/>
          <p:nvPr/>
        </p:nvSpPr>
        <p:spPr>
          <a:xfrm>
            <a:off x="10653738" y="1294171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03EF889-B01E-4379-83E3-BD5B7EBA9B19}"/>
              </a:ext>
            </a:extLst>
          </p:cNvPr>
          <p:cNvSpPr txBox="1"/>
          <p:nvPr/>
        </p:nvSpPr>
        <p:spPr>
          <a:xfrm>
            <a:off x="7485852" y="21896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8910401" y="235878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497616" y="237214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9887350" y="297584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295677" y="3304411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9869239" y="356241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295677" y="3904027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9882541" y="41614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295682" y="4504154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9897498" y="47806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295682" y="5109488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9903736" y="53843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295682" y="5714816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9901171" y="6039759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9388210" y="632014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9894970" y="5433488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9894970" y="482862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9874457" y="422802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9869239" y="362517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9869239" y="3032631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290702" y="2730108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502693" y="243443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8938587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1DA6DF8-45C7-4FAB-915E-F4E2BF5D55CB}"/>
              </a:ext>
            </a:extLst>
          </p:cNvPr>
          <p:cNvCxnSpPr>
            <a:cxnSpLocks/>
          </p:cNvCxnSpPr>
          <p:nvPr/>
        </p:nvCxnSpPr>
        <p:spPr>
          <a:xfrm>
            <a:off x="8720038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C563832-E2DD-4E03-8769-61D171A0ABF1}"/>
              </a:ext>
            </a:extLst>
          </p:cNvPr>
          <p:cNvCxnSpPr>
            <a:cxnSpLocks/>
          </p:cNvCxnSpPr>
          <p:nvPr/>
        </p:nvCxnSpPr>
        <p:spPr>
          <a:xfrm>
            <a:off x="1136168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A1C0F95-ECC7-43DE-9353-DF08EA42FC8B}"/>
              </a:ext>
            </a:extLst>
          </p:cNvPr>
          <p:cNvCxnSpPr>
            <a:cxnSpLocks/>
          </p:cNvCxnSpPr>
          <p:nvPr/>
        </p:nvCxnSpPr>
        <p:spPr>
          <a:xfrm>
            <a:off x="11036853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C70FDA6-F4EF-4A81-ABFA-87C063DA87F5}"/>
              </a:ext>
            </a:extLst>
          </p:cNvPr>
          <p:cNvCxnSpPr>
            <a:cxnSpLocks/>
          </p:cNvCxnSpPr>
          <p:nvPr/>
        </p:nvCxnSpPr>
        <p:spPr>
          <a:xfrm>
            <a:off x="10712015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1F303E22-9B04-4A0B-AE72-63551C9B7BE8}"/>
              </a:ext>
            </a:extLst>
          </p:cNvPr>
          <p:cNvCxnSpPr>
            <a:cxnSpLocks/>
          </p:cNvCxnSpPr>
          <p:nvPr/>
        </p:nvCxnSpPr>
        <p:spPr>
          <a:xfrm>
            <a:off x="10387177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6F80BB3-FED5-401D-8684-A8E87D283930}"/>
              </a:ext>
            </a:extLst>
          </p:cNvPr>
          <p:cNvCxnSpPr>
            <a:cxnSpLocks/>
          </p:cNvCxnSpPr>
          <p:nvPr/>
        </p:nvCxnSpPr>
        <p:spPr>
          <a:xfrm>
            <a:off x="1006233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!!Frame2_table">
            <a:extLst>
              <a:ext uri="{FF2B5EF4-FFF2-40B4-BE49-F238E27FC236}">
                <a16:creationId xmlns:a16="http://schemas.microsoft.com/office/drawing/2014/main" id="{7D7A9BFE-F040-417A-B10D-900153FB4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03753"/>
              </p:ext>
            </p:extLst>
          </p:nvPr>
        </p:nvGraphicFramePr>
        <p:xfrm>
          <a:off x="4967176" y="2849166"/>
          <a:ext cx="2880000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8251909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01322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006306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440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24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8634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51782CFB-82E9-4A7A-BE50-DE88B37E50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4204247"/>
                  </p:ext>
                </p:extLst>
              </p:nvPr>
            </p:nvGraphicFramePr>
            <p:xfrm>
              <a:off x="4967176" y="2852096"/>
              <a:ext cx="1440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20421097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8526476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42446803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500" b="1" i="1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zh-TW" altLang="en-US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500" b="1" i="0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51782CFB-82E9-4A7A-BE50-DE88B37E50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4204247"/>
                  </p:ext>
                </p:extLst>
              </p:nvPr>
            </p:nvGraphicFramePr>
            <p:xfrm>
              <a:off x="4967176" y="2852096"/>
              <a:ext cx="1440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20421097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8526476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42446803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083" t="-4082" r="-206250" b="-8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表格 91">
                <a:extLst>
                  <a:ext uri="{FF2B5EF4-FFF2-40B4-BE49-F238E27FC236}">
                    <a16:creationId xmlns:a16="http://schemas.microsoft.com/office/drawing/2014/main" id="{85AF130D-E8A2-4339-95DA-45F496BDE1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4013658"/>
                  </p:ext>
                </p:extLst>
              </p:nvPr>
            </p:nvGraphicFramePr>
            <p:xfrm>
              <a:off x="4967175" y="2855126"/>
              <a:ext cx="288000" cy="144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89597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500" b="1" i="1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500" b="1" i="0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1500" b="1" i="0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US" altLang="zh-TW" sz="1500" b="1" i="1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62089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1647726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702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表格 91">
                <a:extLst>
                  <a:ext uri="{FF2B5EF4-FFF2-40B4-BE49-F238E27FC236}">
                    <a16:creationId xmlns:a16="http://schemas.microsoft.com/office/drawing/2014/main" id="{85AF130D-E8A2-4339-95DA-45F496BDE1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4013658"/>
                  </p:ext>
                </p:extLst>
              </p:nvPr>
            </p:nvGraphicFramePr>
            <p:xfrm>
              <a:off x="4967175" y="2855126"/>
              <a:ext cx="288000" cy="144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89597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82" t="-206383" r="-8163" b="-2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62089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1647726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7024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1371A0C3-10A2-487A-A1CD-0E89F797967F}"/>
              </a:ext>
            </a:extLst>
          </p:cNvPr>
          <p:cNvSpPr/>
          <p:nvPr/>
        </p:nvSpPr>
        <p:spPr>
          <a:xfrm>
            <a:off x="5024348" y="2434430"/>
            <a:ext cx="173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gradient_x</a:t>
            </a:r>
            <a:r>
              <a:rPr lang="zh-TW" altLang="en-US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(I</a:t>
            </a:r>
            <a:r>
              <a:rPr lang="en-US" altLang="zh-TW" b="1" baseline="-25000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x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)</a:t>
            </a:r>
            <a:endParaRPr lang="zh-TW" altLang="en-US" b="1" dirty="0">
              <a:solidFill>
                <a:srgbClr val="9BBB59"/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2FFE614-D12F-4E58-9D84-F7D418E83E1C}"/>
              </a:ext>
            </a:extLst>
          </p:cNvPr>
          <p:cNvSpPr/>
          <p:nvPr/>
        </p:nvSpPr>
        <p:spPr>
          <a:xfrm>
            <a:off x="3273882" y="2587618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gradient_y</a:t>
            </a:r>
            <a:r>
              <a:rPr lang="zh-TW" altLang="en-US" b="1" dirty="0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b="1" dirty="0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</a:t>
            </a:r>
            <a:r>
              <a:rPr lang="en-US" altLang="zh-TW" b="1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</a:t>
            </a:r>
            <a:r>
              <a:rPr lang="en-US" altLang="zh-TW" b="1" baseline="-25000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y</a:t>
            </a:r>
            <a:r>
              <a:rPr lang="en-US" altLang="zh-TW" b="1" dirty="0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)</a:t>
            </a:r>
            <a:endParaRPr lang="zh-TW" altLang="en-US" b="1" dirty="0">
              <a:solidFill>
                <a:srgbClr val="F79646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BA87DA-F5B4-4692-A6F3-301EA262D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07" y="2698962"/>
            <a:ext cx="3030727" cy="3567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B4FBDE-9FBC-4708-B4D0-10109B30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19" y="2443826"/>
            <a:ext cx="2801880" cy="169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!!Frame 2">
            <a:extLst>
              <a:ext uri="{FF2B5EF4-FFF2-40B4-BE49-F238E27FC236}">
                <a16:creationId xmlns:a16="http://schemas.microsoft.com/office/drawing/2014/main" id="{BBEEDEA7-035E-4DB3-AC84-3302FBF4A993}"/>
              </a:ext>
            </a:extLst>
          </p:cNvPr>
          <p:cNvSpPr txBox="1"/>
          <p:nvPr/>
        </p:nvSpPr>
        <p:spPr>
          <a:xfrm>
            <a:off x="5990520" y="572951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Frame 2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2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42C5845C-B9DF-4324-BAC9-5C4559956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862000"/>
              </p:ext>
            </p:extLst>
          </p:nvPr>
        </p:nvGraphicFramePr>
        <p:xfrm>
          <a:off x="3110734" y="3255334"/>
          <a:ext cx="2880000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8251909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01322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006306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440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24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86345"/>
                  </a:ext>
                </a:extLst>
              </a:tr>
            </a:tbl>
          </a:graphicData>
        </a:graphic>
      </p:graphicFrame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B8B270E6-0C52-4FCB-8EF0-9B7523DB5342}"/>
              </a:ext>
            </a:extLst>
          </p:cNvPr>
          <p:cNvSpPr txBox="1"/>
          <p:nvPr/>
        </p:nvSpPr>
        <p:spPr>
          <a:xfrm>
            <a:off x="4134078" y="613568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9F9F"/>
                </a:solidFill>
              </a:rPr>
              <a:t>Frame 0</a:t>
            </a:r>
            <a:endParaRPr lang="zh-TW" altLang="en-US" dirty="0">
              <a:solidFill>
                <a:srgbClr val="FF9F9F"/>
              </a:solidFill>
            </a:endParaRPr>
          </a:p>
        </p:txBody>
      </p:sp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E57A9250-6AE9-4DAD-BDF4-E85CDFE30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673986"/>
              </p:ext>
            </p:extLst>
          </p:nvPr>
        </p:nvGraphicFramePr>
        <p:xfrm>
          <a:off x="3454701" y="3077390"/>
          <a:ext cx="2880000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8251909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01322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006306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440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24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86345"/>
                  </a:ext>
                </a:extLst>
              </a:tr>
            </a:tbl>
          </a:graphicData>
        </a:graphic>
      </p:graphicFrame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661FDAD4-9EFB-4291-BE83-669D7808BC5B}"/>
              </a:ext>
            </a:extLst>
          </p:cNvPr>
          <p:cNvSpPr txBox="1"/>
          <p:nvPr/>
        </p:nvSpPr>
        <p:spPr>
          <a:xfrm>
            <a:off x="4478045" y="59577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79646"/>
                </a:solidFill>
              </a:rPr>
              <a:t>Frame 1</a:t>
            </a:r>
            <a:endParaRPr lang="zh-TW" altLang="en-US" dirty="0">
              <a:solidFill>
                <a:srgbClr val="F79646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Software / algorithm C (reference code):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2.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gradient_t_calc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Reference software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D3BFA0-DF54-4079-8778-E58D92B9DF5F}"/>
              </a:ext>
            </a:extLst>
          </p:cNvPr>
          <p:cNvSpPr/>
          <p:nvPr/>
        </p:nvSpPr>
        <p:spPr>
          <a:xfrm>
            <a:off x="7754983" y="1676253"/>
            <a:ext cx="205689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gradient_xy_calc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528510" y="2115106"/>
            <a:ext cx="205690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gradient_t_calc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26B2CF-82BB-4A98-B5B1-419704D35962}"/>
              </a:ext>
            </a:extLst>
          </p:cNvPr>
          <p:cNvSpPr txBox="1"/>
          <p:nvPr/>
        </p:nvSpPr>
        <p:spPr>
          <a:xfrm>
            <a:off x="10551953" y="731241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2238FE1-6253-4D42-AA4F-4D6FDAA94598}"/>
              </a:ext>
            </a:extLst>
          </p:cNvPr>
          <p:cNvSpPr txBox="1"/>
          <p:nvPr/>
        </p:nvSpPr>
        <p:spPr>
          <a:xfrm>
            <a:off x="9155235" y="7263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1BF9E7-7241-4C30-AAEB-7CDF67A77F6B}"/>
              </a:ext>
            </a:extLst>
          </p:cNvPr>
          <p:cNvSpPr txBox="1"/>
          <p:nvPr/>
        </p:nvSpPr>
        <p:spPr>
          <a:xfrm>
            <a:off x="10217097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F1EF2A-356C-447B-8ED1-77B306B0D382}"/>
              </a:ext>
            </a:extLst>
          </p:cNvPr>
          <p:cNvSpPr txBox="1"/>
          <p:nvPr/>
        </p:nvSpPr>
        <p:spPr>
          <a:xfrm>
            <a:off x="10880398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E7A6B69-BFDA-4D4E-A84B-5A5E3F159A8E}"/>
              </a:ext>
            </a:extLst>
          </p:cNvPr>
          <p:cNvSpPr txBox="1"/>
          <p:nvPr/>
        </p:nvSpPr>
        <p:spPr>
          <a:xfrm>
            <a:off x="11186091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</a:t>
            </a:r>
            <a:endParaRPr lang="zh-TW" altLang="en-US" b="1" dirty="0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8AFF6EC-FB97-48AE-B7FE-B8B8ED9C15BB}"/>
              </a:ext>
            </a:extLst>
          </p:cNvPr>
          <p:cNvCxnSpPr>
            <a:cxnSpLocks/>
          </p:cNvCxnSpPr>
          <p:nvPr/>
        </p:nvCxnSpPr>
        <p:spPr>
          <a:xfrm flipH="1">
            <a:off x="8811962" y="1348740"/>
            <a:ext cx="1951981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1771F66-F23E-453A-BFFF-0532BA6F692F}"/>
              </a:ext>
            </a:extLst>
          </p:cNvPr>
          <p:cNvCxnSpPr>
            <a:cxnSpLocks/>
          </p:cNvCxnSpPr>
          <p:nvPr/>
        </p:nvCxnSpPr>
        <p:spPr>
          <a:xfrm>
            <a:off x="8818312" y="1348740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D297E3C9-0719-4099-8613-89C7F9F3E6EC}"/>
              </a:ext>
            </a:extLst>
          </p:cNvPr>
          <p:cNvSpPr/>
          <p:nvPr/>
        </p:nvSpPr>
        <p:spPr>
          <a:xfrm>
            <a:off x="10653738" y="1294171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03EF889-B01E-4379-83E3-BD5B7EBA9B19}"/>
              </a:ext>
            </a:extLst>
          </p:cNvPr>
          <p:cNvSpPr txBox="1"/>
          <p:nvPr/>
        </p:nvSpPr>
        <p:spPr>
          <a:xfrm>
            <a:off x="7485852" y="21896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8910401" y="235878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497616" y="237214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9887350" y="297584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295677" y="3304411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9869239" y="356241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295677" y="3904027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9882541" y="41614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295682" y="4504154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9897498" y="47806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295682" y="5109488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9903736" y="53843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295682" y="5714816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9901171" y="6039759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9388210" y="632014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9894970" y="5433488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9894970" y="482862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9874457" y="422802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9869239" y="362517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9869239" y="3032631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290702" y="2730108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502693" y="243443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8938587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1DA6DF8-45C7-4FAB-915E-F4E2BF5D55CB}"/>
              </a:ext>
            </a:extLst>
          </p:cNvPr>
          <p:cNvCxnSpPr>
            <a:cxnSpLocks/>
          </p:cNvCxnSpPr>
          <p:nvPr/>
        </p:nvCxnSpPr>
        <p:spPr>
          <a:xfrm>
            <a:off x="8720038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C563832-E2DD-4E03-8769-61D171A0ABF1}"/>
              </a:ext>
            </a:extLst>
          </p:cNvPr>
          <p:cNvCxnSpPr>
            <a:cxnSpLocks/>
          </p:cNvCxnSpPr>
          <p:nvPr/>
        </p:nvCxnSpPr>
        <p:spPr>
          <a:xfrm>
            <a:off x="1136168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A1C0F95-ECC7-43DE-9353-DF08EA42FC8B}"/>
              </a:ext>
            </a:extLst>
          </p:cNvPr>
          <p:cNvCxnSpPr>
            <a:cxnSpLocks/>
          </p:cNvCxnSpPr>
          <p:nvPr/>
        </p:nvCxnSpPr>
        <p:spPr>
          <a:xfrm>
            <a:off x="11036853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C70FDA6-F4EF-4A81-ABFA-87C063DA87F5}"/>
              </a:ext>
            </a:extLst>
          </p:cNvPr>
          <p:cNvCxnSpPr>
            <a:cxnSpLocks/>
          </p:cNvCxnSpPr>
          <p:nvPr/>
        </p:nvCxnSpPr>
        <p:spPr>
          <a:xfrm>
            <a:off x="10712015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1F303E22-9B04-4A0B-AE72-63551C9B7BE8}"/>
              </a:ext>
            </a:extLst>
          </p:cNvPr>
          <p:cNvCxnSpPr>
            <a:cxnSpLocks/>
          </p:cNvCxnSpPr>
          <p:nvPr/>
        </p:nvCxnSpPr>
        <p:spPr>
          <a:xfrm>
            <a:off x="10387177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6F80BB3-FED5-401D-8684-A8E87D283930}"/>
              </a:ext>
            </a:extLst>
          </p:cNvPr>
          <p:cNvCxnSpPr>
            <a:cxnSpLocks/>
          </p:cNvCxnSpPr>
          <p:nvPr/>
        </p:nvCxnSpPr>
        <p:spPr>
          <a:xfrm>
            <a:off x="1006233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!!Frame2_table">
            <a:extLst>
              <a:ext uri="{FF2B5EF4-FFF2-40B4-BE49-F238E27FC236}">
                <a16:creationId xmlns:a16="http://schemas.microsoft.com/office/drawing/2014/main" id="{AB490214-9594-4987-A1C1-2B50856C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395758"/>
              </p:ext>
            </p:extLst>
          </p:nvPr>
        </p:nvGraphicFramePr>
        <p:xfrm>
          <a:off x="3878157" y="2931860"/>
          <a:ext cx="2880000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8251909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01322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006306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440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24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86345"/>
                  </a:ext>
                </a:extLst>
              </a:tr>
            </a:tbl>
          </a:graphicData>
        </a:graphic>
      </p:graphicFrame>
      <p:sp>
        <p:nvSpPr>
          <p:cNvPr id="98" name="!!Frame 2">
            <a:extLst>
              <a:ext uri="{FF2B5EF4-FFF2-40B4-BE49-F238E27FC236}">
                <a16:creationId xmlns:a16="http://schemas.microsoft.com/office/drawing/2014/main" id="{81DB56A9-5CC5-4941-9DBD-EC646F98C7A2}"/>
              </a:ext>
            </a:extLst>
          </p:cNvPr>
          <p:cNvSpPr txBox="1"/>
          <p:nvPr/>
        </p:nvSpPr>
        <p:spPr>
          <a:xfrm>
            <a:off x="4901501" y="581220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Frame 2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graphicFrame>
        <p:nvGraphicFramePr>
          <p:cNvPr id="99" name="表格 98">
            <a:extLst>
              <a:ext uri="{FF2B5EF4-FFF2-40B4-BE49-F238E27FC236}">
                <a16:creationId xmlns:a16="http://schemas.microsoft.com/office/drawing/2014/main" id="{5FFDC8B5-4A2D-4C97-9C86-97A6BCFCA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80220"/>
              </p:ext>
            </p:extLst>
          </p:nvPr>
        </p:nvGraphicFramePr>
        <p:xfrm>
          <a:off x="4258711" y="2747194"/>
          <a:ext cx="2880000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8251909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01322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006306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440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24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86345"/>
                  </a:ext>
                </a:extLst>
              </a:tr>
            </a:tbl>
          </a:graphicData>
        </a:graphic>
      </p:graphicFrame>
      <p:sp>
        <p:nvSpPr>
          <p:cNvPr id="100" name="文字方塊 99">
            <a:extLst>
              <a:ext uri="{FF2B5EF4-FFF2-40B4-BE49-F238E27FC236}">
                <a16:creationId xmlns:a16="http://schemas.microsoft.com/office/drawing/2014/main" id="{7334D74C-FCF7-47A1-9E88-883C1BF51AC1}"/>
              </a:ext>
            </a:extLst>
          </p:cNvPr>
          <p:cNvSpPr txBox="1"/>
          <p:nvPr/>
        </p:nvSpPr>
        <p:spPr>
          <a:xfrm>
            <a:off x="5282055" y="5627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Frame 3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682B087A-788C-4FF6-8918-25791FD2C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239789"/>
              </p:ext>
            </p:extLst>
          </p:nvPr>
        </p:nvGraphicFramePr>
        <p:xfrm>
          <a:off x="4673287" y="2595248"/>
          <a:ext cx="2880000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8251909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01322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006306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440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24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86345"/>
                  </a:ext>
                </a:extLst>
              </a:tr>
            </a:tbl>
          </a:graphicData>
        </a:graphic>
      </p:graphicFrame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D9CE9239-2154-4350-A82B-8CE818EF0FC1}"/>
              </a:ext>
            </a:extLst>
          </p:cNvPr>
          <p:cNvSpPr txBox="1"/>
          <p:nvPr/>
        </p:nvSpPr>
        <p:spPr>
          <a:xfrm>
            <a:off x="5696631" y="547559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Frame 4</a:t>
            </a:r>
            <a:endParaRPr lang="zh-TW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A53A6139-67C8-4371-AEB3-6DE23990B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184842"/>
              </p:ext>
            </p:extLst>
          </p:nvPr>
        </p:nvGraphicFramePr>
        <p:xfrm>
          <a:off x="3110734" y="3258230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6614750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sp>
        <p:nvSpPr>
          <p:cNvPr id="108" name="矩形 107">
            <a:extLst>
              <a:ext uri="{FF2B5EF4-FFF2-40B4-BE49-F238E27FC236}">
                <a16:creationId xmlns:a16="http://schemas.microsoft.com/office/drawing/2014/main" id="{D5FF286A-C6C5-42C6-AEF1-DD2502D3EDA3}"/>
              </a:ext>
            </a:extLst>
          </p:cNvPr>
          <p:cNvSpPr/>
          <p:nvPr/>
        </p:nvSpPr>
        <p:spPr>
          <a:xfrm rot="20220289">
            <a:off x="2526419" y="2679990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gradient_t</a:t>
            </a:r>
            <a:r>
              <a:rPr lang="zh-TW" altLang="en-US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(I</a:t>
            </a:r>
            <a:r>
              <a:rPr lang="en-US" altLang="zh-TW" b="1" baseline="-25000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)</a:t>
            </a:r>
            <a:endParaRPr lang="zh-TW" altLang="en-US" b="1" dirty="0">
              <a:solidFill>
                <a:srgbClr val="9BBB59"/>
              </a:solidFill>
            </a:endParaRPr>
          </a:p>
        </p:txBody>
      </p:sp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CB71B43A-9DBE-45F2-B202-7B00BFD4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899497"/>
              </p:ext>
            </p:extLst>
          </p:nvPr>
        </p:nvGraphicFramePr>
        <p:xfrm>
          <a:off x="3472856" y="3074633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6614750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" name="表格 109">
                <a:extLst>
                  <a:ext uri="{FF2B5EF4-FFF2-40B4-BE49-F238E27FC236}">
                    <a16:creationId xmlns:a16="http://schemas.microsoft.com/office/drawing/2014/main" id="{3A6D0E0D-C00A-46E1-AB05-A6CBF070E2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312167"/>
                  </p:ext>
                </p:extLst>
              </p:nvPr>
            </p:nvGraphicFramePr>
            <p:xfrm>
              <a:off x="3875286" y="2941597"/>
              <a:ext cx="288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500" b="1" i="1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US" altLang="zh-TW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500" b="1" i="0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" name="表格 109">
                <a:extLst>
                  <a:ext uri="{FF2B5EF4-FFF2-40B4-BE49-F238E27FC236}">
                    <a16:creationId xmlns:a16="http://schemas.microsoft.com/office/drawing/2014/main" id="{3A6D0E0D-C00A-46E1-AB05-A6CBF070E2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312167"/>
                  </p:ext>
                </p:extLst>
              </p:nvPr>
            </p:nvGraphicFramePr>
            <p:xfrm>
              <a:off x="3875286" y="2941597"/>
              <a:ext cx="288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167" t="-4167" r="-10417" b="-10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1" name="表格 110">
            <a:extLst>
              <a:ext uri="{FF2B5EF4-FFF2-40B4-BE49-F238E27FC236}">
                <a16:creationId xmlns:a16="http://schemas.microsoft.com/office/drawing/2014/main" id="{1AAF57D4-42C5-4502-A9DE-2523F5B88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991371"/>
              </p:ext>
            </p:extLst>
          </p:nvPr>
        </p:nvGraphicFramePr>
        <p:xfrm>
          <a:off x="4263425" y="2754793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446803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graphicFrame>
        <p:nvGraphicFramePr>
          <p:cNvPr id="112" name="表格 111">
            <a:extLst>
              <a:ext uri="{FF2B5EF4-FFF2-40B4-BE49-F238E27FC236}">
                <a16:creationId xmlns:a16="http://schemas.microsoft.com/office/drawing/2014/main" id="{E621B13B-8979-47BD-A1DA-6F9F4A600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625648"/>
              </p:ext>
            </p:extLst>
          </p:nvPr>
        </p:nvGraphicFramePr>
        <p:xfrm>
          <a:off x="4677611" y="2595337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446803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6ACB1C8-5D61-431E-A10D-7983A4FCA901}"/>
              </a:ext>
            </a:extLst>
          </p:cNvPr>
          <p:cNvCxnSpPr>
            <a:cxnSpLocks/>
          </p:cNvCxnSpPr>
          <p:nvPr/>
        </p:nvCxnSpPr>
        <p:spPr>
          <a:xfrm flipV="1">
            <a:off x="3110734" y="2883337"/>
            <a:ext cx="1562553" cy="662894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DC4BBAA4-04AD-493E-9458-751A73F9FF17}"/>
              </a:ext>
            </a:extLst>
          </p:cNvPr>
          <p:cNvCxnSpPr>
            <a:cxnSpLocks/>
          </p:cNvCxnSpPr>
          <p:nvPr/>
        </p:nvCxnSpPr>
        <p:spPr>
          <a:xfrm flipV="1">
            <a:off x="3107066" y="2597238"/>
            <a:ext cx="1562553" cy="662894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>
            <a:extLst>
              <a:ext uri="{FF2B5EF4-FFF2-40B4-BE49-F238E27FC236}">
                <a16:creationId xmlns:a16="http://schemas.microsoft.com/office/drawing/2014/main" id="{FBB93DED-4916-410F-831A-BC3CCA90798A}"/>
              </a:ext>
            </a:extLst>
          </p:cNvPr>
          <p:cNvCxnSpPr>
            <a:cxnSpLocks/>
          </p:cNvCxnSpPr>
          <p:nvPr/>
        </p:nvCxnSpPr>
        <p:spPr>
          <a:xfrm flipV="1">
            <a:off x="3398734" y="2883336"/>
            <a:ext cx="1562553" cy="662894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206D042A-26EA-420F-B968-88BDC357B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41" y="3964993"/>
            <a:ext cx="2879999" cy="2425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5" name="圖片 114">
            <a:extLst>
              <a:ext uri="{FF2B5EF4-FFF2-40B4-BE49-F238E27FC236}">
                <a16:creationId xmlns:a16="http://schemas.microsoft.com/office/drawing/2014/main" id="{314999F1-5B6A-43B1-A083-884A3BBBC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93" y="3695368"/>
            <a:ext cx="2756106" cy="166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127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Software / algorithm C (reference code):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3.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gradient_weight_y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Reference software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D3BFA0-DF54-4079-8778-E58D92B9DF5F}"/>
              </a:ext>
            </a:extLst>
          </p:cNvPr>
          <p:cNvSpPr/>
          <p:nvPr/>
        </p:nvSpPr>
        <p:spPr>
          <a:xfrm>
            <a:off x="7754983" y="1676253"/>
            <a:ext cx="205689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gradient_xy_calc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528510" y="2115106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26B2CF-82BB-4A98-B5B1-419704D35962}"/>
              </a:ext>
            </a:extLst>
          </p:cNvPr>
          <p:cNvSpPr txBox="1"/>
          <p:nvPr/>
        </p:nvSpPr>
        <p:spPr>
          <a:xfrm>
            <a:off x="10551953" y="731241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2238FE1-6253-4D42-AA4F-4D6FDAA94598}"/>
              </a:ext>
            </a:extLst>
          </p:cNvPr>
          <p:cNvSpPr txBox="1"/>
          <p:nvPr/>
        </p:nvSpPr>
        <p:spPr>
          <a:xfrm>
            <a:off x="9155235" y="7263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1BF9E7-7241-4C30-AAEB-7CDF67A77F6B}"/>
              </a:ext>
            </a:extLst>
          </p:cNvPr>
          <p:cNvSpPr txBox="1"/>
          <p:nvPr/>
        </p:nvSpPr>
        <p:spPr>
          <a:xfrm>
            <a:off x="10217097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F1EF2A-356C-447B-8ED1-77B306B0D382}"/>
              </a:ext>
            </a:extLst>
          </p:cNvPr>
          <p:cNvSpPr txBox="1"/>
          <p:nvPr/>
        </p:nvSpPr>
        <p:spPr>
          <a:xfrm>
            <a:off x="10880398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E7A6B69-BFDA-4D4E-A84B-5A5E3F159A8E}"/>
              </a:ext>
            </a:extLst>
          </p:cNvPr>
          <p:cNvSpPr txBox="1"/>
          <p:nvPr/>
        </p:nvSpPr>
        <p:spPr>
          <a:xfrm>
            <a:off x="11186091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</a:t>
            </a:r>
            <a:endParaRPr lang="zh-TW" altLang="en-US" b="1" dirty="0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8AFF6EC-FB97-48AE-B7FE-B8B8ED9C15BB}"/>
              </a:ext>
            </a:extLst>
          </p:cNvPr>
          <p:cNvCxnSpPr>
            <a:cxnSpLocks/>
          </p:cNvCxnSpPr>
          <p:nvPr/>
        </p:nvCxnSpPr>
        <p:spPr>
          <a:xfrm flipH="1">
            <a:off x="8811962" y="1348740"/>
            <a:ext cx="1951981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1771F66-F23E-453A-BFFF-0532BA6F692F}"/>
              </a:ext>
            </a:extLst>
          </p:cNvPr>
          <p:cNvCxnSpPr>
            <a:cxnSpLocks/>
          </p:cNvCxnSpPr>
          <p:nvPr/>
        </p:nvCxnSpPr>
        <p:spPr>
          <a:xfrm>
            <a:off x="8818312" y="1348740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D297E3C9-0719-4099-8613-89C7F9F3E6EC}"/>
              </a:ext>
            </a:extLst>
          </p:cNvPr>
          <p:cNvSpPr/>
          <p:nvPr/>
        </p:nvSpPr>
        <p:spPr>
          <a:xfrm>
            <a:off x="10653738" y="1294171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03EF889-B01E-4379-83E3-BD5B7EBA9B19}"/>
              </a:ext>
            </a:extLst>
          </p:cNvPr>
          <p:cNvSpPr txBox="1"/>
          <p:nvPr/>
        </p:nvSpPr>
        <p:spPr>
          <a:xfrm>
            <a:off x="7485852" y="21896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8910401" y="235878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497616" y="237214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9887350" y="297584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295677" y="3304411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9869239" y="356241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295677" y="3904027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9882541" y="41614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295682" y="4504154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9897498" y="47806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295682" y="5109488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9903736" y="53843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295682" y="5714816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9901171" y="6039759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9388210" y="632014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9894970" y="5433488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9894970" y="482862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9874457" y="422802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9869239" y="362517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9869239" y="3032631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290702" y="2730108"/>
            <a:ext cx="3183678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gradient_weight_y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502693" y="243443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8938587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1DA6DF8-45C7-4FAB-915E-F4E2BF5D55CB}"/>
              </a:ext>
            </a:extLst>
          </p:cNvPr>
          <p:cNvCxnSpPr>
            <a:cxnSpLocks/>
          </p:cNvCxnSpPr>
          <p:nvPr/>
        </p:nvCxnSpPr>
        <p:spPr>
          <a:xfrm>
            <a:off x="8720038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C563832-E2DD-4E03-8769-61D171A0ABF1}"/>
              </a:ext>
            </a:extLst>
          </p:cNvPr>
          <p:cNvCxnSpPr>
            <a:cxnSpLocks/>
          </p:cNvCxnSpPr>
          <p:nvPr/>
        </p:nvCxnSpPr>
        <p:spPr>
          <a:xfrm>
            <a:off x="1136168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A1C0F95-ECC7-43DE-9353-DF08EA42FC8B}"/>
              </a:ext>
            </a:extLst>
          </p:cNvPr>
          <p:cNvCxnSpPr>
            <a:cxnSpLocks/>
          </p:cNvCxnSpPr>
          <p:nvPr/>
        </p:nvCxnSpPr>
        <p:spPr>
          <a:xfrm>
            <a:off x="11036853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C70FDA6-F4EF-4A81-ABFA-87C063DA87F5}"/>
              </a:ext>
            </a:extLst>
          </p:cNvPr>
          <p:cNvCxnSpPr>
            <a:cxnSpLocks/>
          </p:cNvCxnSpPr>
          <p:nvPr/>
        </p:nvCxnSpPr>
        <p:spPr>
          <a:xfrm>
            <a:off x="10712015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1F303E22-9B04-4A0B-AE72-63551C9B7BE8}"/>
              </a:ext>
            </a:extLst>
          </p:cNvPr>
          <p:cNvCxnSpPr>
            <a:cxnSpLocks/>
          </p:cNvCxnSpPr>
          <p:nvPr/>
        </p:nvCxnSpPr>
        <p:spPr>
          <a:xfrm>
            <a:off x="10387177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6F80BB3-FED5-401D-8684-A8E87D283930}"/>
              </a:ext>
            </a:extLst>
          </p:cNvPr>
          <p:cNvCxnSpPr>
            <a:cxnSpLocks/>
          </p:cNvCxnSpPr>
          <p:nvPr/>
        </p:nvCxnSpPr>
        <p:spPr>
          <a:xfrm>
            <a:off x="1006233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!!Frame2_table">
            <a:extLst>
              <a:ext uri="{FF2B5EF4-FFF2-40B4-BE49-F238E27FC236}">
                <a16:creationId xmlns:a16="http://schemas.microsoft.com/office/drawing/2014/main" id="{821BC4A5-9625-4D2C-857F-70FA43CF2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62028"/>
              </p:ext>
            </p:extLst>
          </p:nvPr>
        </p:nvGraphicFramePr>
        <p:xfrm>
          <a:off x="4605852" y="2834816"/>
          <a:ext cx="2880000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8251909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01322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006306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440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2418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286345"/>
                  </a:ext>
                </a:extLst>
              </a:tr>
            </a:tbl>
          </a:graphicData>
        </a:graphic>
      </p:graphicFrame>
      <p:graphicFrame>
        <p:nvGraphicFramePr>
          <p:cNvPr id="90" name="表格 89">
            <a:extLst>
              <a:ext uri="{FF2B5EF4-FFF2-40B4-BE49-F238E27FC236}">
                <a16:creationId xmlns:a16="http://schemas.microsoft.com/office/drawing/2014/main" id="{B89E93C4-2F7D-406B-B233-E217C247B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510537"/>
              </p:ext>
            </p:extLst>
          </p:nvPr>
        </p:nvGraphicFramePr>
        <p:xfrm>
          <a:off x="4605851" y="2840776"/>
          <a:ext cx="288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6614750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959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62089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rgbClr val="F79646"/>
                          </a:solidFill>
                        </a:rPr>
                        <a:t>out</a:t>
                      </a:r>
                      <a:endParaRPr lang="zh-TW" altLang="en-US" sz="10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6477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7024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5600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204379"/>
                  </a:ext>
                </a:extLst>
              </a:tr>
            </a:tbl>
          </a:graphicData>
        </a:graphic>
      </p:graphicFrame>
      <p:sp>
        <p:nvSpPr>
          <p:cNvPr id="93" name="!!Frame 2">
            <a:extLst>
              <a:ext uri="{FF2B5EF4-FFF2-40B4-BE49-F238E27FC236}">
                <a16:creationId xmlns:a16="http://schemas.microsoft.com/office/drawing/2014/main" id="{7542A083-F635-4229-A6A9-E6DB14F26C1A}"/>
              </a:ext>
            </a:extLst>
          </p:cNvPr>
          <p:cNvSpPr txBox="1"/>
          <p:nvPr/>
        </p:nvSpPr>
        <p:spPr>
          <a:xfrm>
            <a:off x="4067523" y="5753722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gradient_x</a:t>
            </a:r>
            <a:r>
              <a:rPr lang="zh-TW" altLang="en-US" b="1" dirty="0">
                <a:solidFill>
                  <a:srgbClr val="7030A0"/>
                </a:solidFill>
              </a:rPr>
              <a:t> </a:t>
            </a:r>
            <a:r>
              <a:rPr lang="en-US" altLang="zh-TW" b="1" dirty="0">
                <a:solidFill>
                  <a:srgbClr val="7030A0"/>
                </a:solidFill>
              </a:rPr>
              <a:t>/ </a:t>
            </a:r>
            <a:r>
              <a:rPr lang="en-US" altLang="zh-TW" b="1" dirty="0" err="1">
                <a:solidFill>
                  <a:srgbClr val="7030A0"/>
                </a:solidFill>
              </a:rPr>
              <a:t>gradient_y</a:t>
            </a:r>
            <a:r>
              <a:rPr lang="zh-TW" altLang="en-US" b="1" dirty="0">
                <a:solidFill>
                  <a:srgbClr val="7030A0"/>
                </a:solidFill>
              </a:rPr>
              <a:t> </a:t>
            </a:r>
            <a:r>
              <a:rPr lang="en-US" altLang="zh-TW" b="1" dirty="0">
                <a:solidFill>
                  <a:srgbClr val="7030A0"/>
                </a:solidFill>
              </a:rPr>
              <a:t>/</a:t>
            </a:r>
            <a:r>
              <a:rPr lang="zh-TW" altLang="en-US" b="1" dirty="0">
                <a:solidFill>
                  <a:srgbClr val="7030A0"/>
                </a:solidFill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</a:rPr>
              <a:t>gradient_t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DA3DD7-8BE0-4E66-B67C-8DBACA6E7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21" y="2666897"/>
            <a:ext cx="3531241" cy="3998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CAFC068-D437-4E37-B720-457F6E86A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76" y="2307837"/>
            <a:ext cx="6325483" cy="200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7B0D2B5A-9CCE-48A9-808C-9AC6F7B145FE}"/>
              </a:ext>
            </a:extLst>
          </p:cNvPr>
          <p:cNvSpPr/>
          <p:nvPr/>
        </p:nvSpPr>
        <p:spPr>
          <a:xfrm>
            <a:off x="4230131" y="2480849"/>
            <a:ext cx="222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gradient_weight_y</a:t>
            </a:r>
            <a:endParaRPr lang="zh-TW" altLang="en-US" b="1" dirty="0">
              <a:solidFill>
                <a:srgbClr val="F79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main frame">
            <a:extLst>
              <a:ext uri="{FF2B5EF4-FFF2-40B4-BE49-F238E27FC236}">
                <a16:creationId xmlns:a16="http://schemas.microsoft.com/office/drawing/2014/main" id="{62E38E7A-FD50-4172-B90F-EDA9248C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77" y="2831432"/>
            <a:ext cx="2901948" cy="2901948"/>
          </a:xfrm>
          <a:prstGeom prst="rect">
            <a:avLst/>
          </a:prstGeom>
          <a:scene3d>
            <a:camera prst="orthographicFront">
              <a:rot lat="0" lon="6000" rev="0"/>
            </a:camera>
            <a:lightRig rig="threePt" dir="t"/>
          </a:scene3d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Software / algorithm C (reference code):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4.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Reference software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D3BFA0-DF54-4079-8778-E58D92B9DF5F}"/>
              </a:ext>
            </a:extLst>
          </p:cNvPr>
          <p:cNvSpPr/>
          <p:nvPr/>
        </p:nvSpPr>
        <p:spPr>
          <a:xfrm>
            <a:off x="7754983" y="1676253"/>
            <a:ext cx="205689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gradient_xy_calc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528510" y="2115106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26B2CF-82BB-4A98-B5B1-419704D35962}"/>
              </a:ext>
            </a:extLst>
          </p:cNvPr>
          <p:cNvSpPr txBox="1"/>
          <p:nvPr/>
        </p:nvSpPr>
        <p:spPr>
          <a:xfrm>
            <a:off x="10551953" y="731241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2238FE1-6253-4D42-AA4F-4D6FDAA94598}"/>
              </a:ext>
            </a:extLst>
          </p:cNvPr>
          <p:cNvSpPr txBox="1"/>
          <p:nvPr/>
        </p:nvSpPr>
        <p:spPr>
          <a:xfrm>
            <a:off x="9155235" y="7263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1BF9E7-7241-4C30-AAEB-7CDF67A77F6B}"/>
              </a:ext>
            </a:extLst>
          </p:cNvPr>
          <p:cNvSpPr txBox="1"/>
          <p:nvPr/>
        </p:nvSpPr>
        <p:spPr>
          <a:xfrm>
            <a:off x="10217097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F1EF2A-356C-447B-8ED1-77B306B0D382}"/>
              </a:ext>
            </a:extLst>
          </p:cNvPr>
          <p:cNvSpPr txBox="1"/>
          <p:nvPr/>
        </p:nvSpPr>
        <p:spPr>
          <a:xfrm>
            <a:off x="10880398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E7A6B69-BFDA-4D4E-A84B-5A5E3F159A8E}"/>
              </a:ext>
            </a:extLst>
          </p:cNvPr>
          <p:cNvSpPr txBox="1"/>
          <p:nvPr/>
        </p:nvSpPr>
        <p:spPr>
          <a:xfrm>
            <a:off x="11186091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</a:t>
            </a:r>
            <a:endParaRPr lang="zh-TW" altLang="en-US" b="1" dirty="0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8AFF6EC-FB97-48AE-B7FE-B8B8ED9C15BB}"/>
              </a:ext>
            </a:extLst>
          </p:cNvPr>
          <p:cNvCxnSpPr>
            <a:cxnSpLocks/>
          </p:cNvCxnSpPr>
          <p:nvPr/>
        </p:nvCxnSpPr>
        <p:spPr>
          <a:xfrm flipH="1">
            <a:off x="8811962" y="1348740"/>
            <a:ext cx="1951981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1771F66-F23E-453A-BFFF-0532BA6F692F}"/>
              </a:ext>
            </a:extLst>
          </p:cNvPr>
          <p:cNvCxnSpPr>
            <a:cxnSpLocks/>
          </p:cNvCxnSpPr>
          <p:nvPr/>
        </p:nvCxnSpPr>
        <p:spPr>
          <a:xfrm>
            <a:off x="8818312" y="1348740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D297E3C9-0719-4099-8613-89C7F9F3E6EC}"/>
              </a:ext>
            </a:extLst>
          </p:cNvPr>
          <p:cNvSpPr/>
          <p:nvPr/>
        </p:nvSpPr>
        <p:spPr>
          <a:xfrm>
            <a:off x="10653738" y="1294171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03EF889-B01E-4379-83E3-BD5B7EBA9B19}"/>
              </a:ext>
            </a:extLst>
          </p:cNvPr>
          <p:cNvSpPr txBox="1"/>
          <p:nvPr/>
        </p:nvSpPr>
        <p:spPr>
          <a:xfrm>
            <a:off x="7485852" y="21896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8910401" y="235878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497616" y="237214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9887350" y="297584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295677" y="3304411"/>
            <a:ext cx="3183667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gradient_weight_x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9869239" y="356241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295677" y="3904027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9882541" y="41614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295682" y="4504154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9897498" y="47806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295682" y="5109488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9903736" y="53843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295682" y="5714816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9901171" y="6039759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9388210" y="632014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9894970" y="5433488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9894970" y="482862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9874457" y="422802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9869239" y="362517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9869239" y="3032631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290702" y="2730108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502693" y="243443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8938587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1DA6DF8-45C7-4FAB-915E-F4E2BF5D55CB}"/>
              </a:ext>
            </a:extLst>
          </p:cNvPr>
          <p:cNvCxnSpPr>
            <a:cxnSpLocks/>
          </p:cNvCxnSpPr>
          <p:nvPr/>
        </p:nvCxnSpPr>
        <p:spPr>
          <a:xfrm>
            <a:off x="8720038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C563832-E2DD-4E03-8769-61D171A0ABF1}"/>
              </a:ext>
            </a:extLst>
          </p:cNvPr>
          <p:cNvCxnSpPr>
            <a:cxnSpLocks/>
          </p:cNvCxnSpPr>
          <p:nvPr/>
        </p:nvCxnSpPr>
        <p:spPr>
          <a:xfrm>
            <a:off x="1136168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A1C0F95-ECC7-43DE-9353-DF08EA42FC8B}"/>
              </a:ext>
            </a:extLst>
          </p:cNvPr>
          <p:cNvCxnSpPr>
            <a:cxnSpLocks/>
          </p:cNvCxnSpPr>
          <p:nvPr/>
        </p:nvCxnSpPr>
        <p:spPr>
          <a:xfrm>
            <a:off x="11036853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C70FDA6-F4EF-4A81-ABFA-87C063DA87F5}"/>
              </a:ext>
            </a:extLst>
          </p:cNvPr>
          <p:cNvCxnSpPr>
            <a:cxnSpLocks/>
          </p:cNvCxnSpPr>
          <p:nvPr/>
        </p:nvCxnSpPr>
        <p:spPr>
          <a:xfrm>
            <a:off x="10712015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1F303E22-9B04-4A0B-AE72-63551C9B7BE8}"/>
              </a:ext>
            </a:extLst>
          </p:cNvPr>
          <p:cNvCxnSpPr>
            <a:cxnSpLocks/>
          </p:cNvCxnSpPr>
          <p:nvPr/>
        </p:nvCxnSpPr>
        <p:spPr>
          <a:xfrm>
            <a:off x="10387177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6F80BB3-FED5-401D-8684-A8E87D283930}"/>
              </a:ext>
            </a:extLst>
          </p:cNvPr>
          <p:cNvCxnSpPr>
            <a:cxnSpLocks/>
          </p:cNvCxnSpPr>
          <p:nvPr/>
        </p:nvCxnSpPr>
        <p:spPr>
          <a:xfrm>
            <a:off x="1006233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124">
            <a:extLst>
              <a:ext uri="{FF2B5EF4-FFF2-40B4-BE49-F238E27FC236}">
                <a16:creationId xmlns:a16="http://schemas.microsoft.com/office/drawing/2014/main" id="{7542A083-F635-4229-A6A9-E6DB14F26C1A}"/>
              </a:ext>
            </a:extLst>
          </p:cNvPr>
          <p:cNvSpPr txBox="1"/>
          <p:nvPr/>
        </p:nvSpPr>
        <p:spPr>
          <a:xfrm>
            <a:off x="4029053" y="5753722"/>
            <a:ext cx="422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y_filtered.x</a:t>
            </a:r>
            <a:r>
              <a:rPr lang="en-US" altLang="zh-TW" b="1" dirty="0">
                <a:solidFill>
                  <a:srgbClr val="7030A0"/>
                </a:solidFill>
              </a:rPr>
              <a:t> / y_filtered.y / y_filtered.t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AFC068-D437-4E37-B720-457F6E86A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65" y="2307837"/>
            <a:ext cx="6325483" cy="200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0B38BAC5-E8C9-40F5-978D-CF1D75981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206615"/>
              </p:ext>
            </p:extLst>
          </p:nvPr>
        </p:nvGraphicFramePr>
        <p:xfrm>
          <a:off x="4605852" y="2831076"/>
          <a:ext cx="2026178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454">
                  <a:extLst>
                    <a:ext uri="{9D8B030D-6E8A-4147-A177-3AD203B41FA5}">
                      <a16:colId xmlns:a16="http://schemas.microsoft.com/office/drawing/2014/main" val="1661475031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3204210975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2454279123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285264765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4244680331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2732050987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257160417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500" b="1" i="0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rgbClr val="9BBB59"/>
                          </a:solidFill>
                        </a:rPr>
                        <a:t>out</a:t>
                      </a:r>
                      <a:endParaRPr lang="zh-TW" altLang="en-US" sz="10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3754D38B-8B44-4A37-90AD-DFB63A08F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24" y="2746643"/>
            <a:ext cx="3623028" cy="3772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088F8C24-033C-46EA-BD80-0E8998FC9929}"/>
              </a:ext>
            </a:extLst>
          </p:cNvPr>
          <p:cNvSpPr/>
          <p:nvPr/>
        </p:nvSpPr>
        <p:spPr>
          <a:xfrm>
            <a:off x="4497415" y="2470619"/>
            <a:ext cx="2224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gradient_weight_x</a:t>
            </a:r>
            <a:endParaRPr lang="zh-TW" altLang="en-US" b="1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2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1574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Software / algorithm C (reference code):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5.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outer_product: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For every pixel, compute: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Reference software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D3BFA0-DF54-4079-8778-E58D92B9DF5F}"/>
              </a:ext>
            </a:extLst>
          </p:cNvPr>
          <p:cNvSpPr/>
          <p:nvPr/>
        </p:nvSpPr>
        <p:spPr>
          <a:xfrm>
            <a:off x="7754983" y="1676253"/>
            <a:ext cx="205689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gradient_xy_calc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528510" y="2115106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26B2CF-82BB-4A98-B5B1-419704D35962}"/>
              </a:ext>
            </a:extLst>
          </p:cNvPr>
          <p:cNvSpPr txBox="1"/>
          <p:nvPr/>
        </p:nvSpPr>
        <p:spPr>
          <a:xfrm>
            <a:off x="10551953" y="731241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2238FE1-6253-4D42-AA4F-4D6FDAA94598}"/>
              </a:ext>
            </a:extLst>
          </p:cNvPr>
          <p:cNvSpPr txBox="1"/>
          <p:nvPr/>
        </p:nvSpPr>
        <p:spPr>
          <a:xfrm>
            <a:off x="9155235" y="7263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1BF9E7-7241-4C30-AAEB-7CDF67A77F6B}"/>
              </a:ext>
            </a:extLst>
          </p:cNvPr>
          <p:cNvSpPr txBox="1"/>
          <p:nvPr/>
        </p:nvSpPr>
        <p:spPr>
          <a:xfrm>
            <a:off x="10217097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F1EF2A-356C-447B-8ED1-77B306B0D382}"/>
              </a:ext>
            </a:extLst>
          </p:cNvPr>
          <p:cNvSpPr txBox="1"/>
          <p:nvPr/>
        </p:nvSpPr>
        <p:spPr>
          <a:xfrm>
            <a:off x="10880398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E7A6B69-BFDA-4D4E-A84B-5A5E3F159A8E}"/>
              </a:ext>
            </a:extLst>
          </p:cNvPr>
          <p:cNvSpPr txBox="1"/>
          <p:nvPr/>
        </p:nvSpPr>
        <p:spPr>
          <a:xfrm>
            <a:off x="11186091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</a:t>
            </a:r>
            <a:endParaRPr lang="zh-TW" altLang="en-US" b="1" dirty="0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8AFF6EC-FB97-48AE-B7FE-B8B8ED9C15BB}"/>
              </a:ext>
            </a:extLst>
          </p:cNvPr>
          <p:cNvCxnSpPr>
            <a:cxnSpLocks/>
          </p:cNvCxnSpPr>
          <p:nvPr/>
        </p:nvCxnSpPr>
        <p:spPr>
          <a:xfrm flipH="1">
            <a:off x="8811962" y="1348740"/>
            <a:ext cx="1951981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1771F66-F23E-453A-BFFF-0532BA6F692F}"/>
              </a:ext>
            </a:extLst>
          </p:cNvPr>
          <p:cNvCxnSpPr>
            <a:cxnSpLocks/>
          </p:cNvCxnSpPr>
          <p:nvPr/>
        </p:nvCxnSpPr>
        <p:spPr>
          <a:xfrm>
            <a:off x="8818312" y="1348740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D297E3C9-0719-4099-8613-89C7F9F3E6EC}"/>
              </a:ext>
            </a:extLst>
          </p:cNvPr>
          <p:cNvSpPr/>
          <p:nvPr/>
        </p:nvSpPr>
        <p:spPr>
          <a:xfrm>
            <a:off x="10653738" y="1294171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03EF889-B01E-4379-83E3-BD5B7EBA9B19}"/>
              </a:ext>
            </a:extLst>
          </p:cNvPr>
          <p:cNvSpPr txBox="1"/>
          <p:nvPr/>
        </p:nvSpPr>
        <p:spPr>
          <a:xfrm>
            <a:off x="7485852" y="21896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8910401" y="235878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497616" y="237214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9887350" y="297584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295677" y="3304411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9869239" y="356241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295677" y="3904027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outer_product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9882541" y="41614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295682" y="4504154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9897498" y="47806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295682" y="5109488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9903736" y="53843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295682" y="5714816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9901171" y="6039759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9388210" y="632014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9894970" y="5433488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9894970" y="482862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9874457" y="422802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9869239" y="362517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9869239" y="3032631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290702" y="2730108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502693" y="243443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8938587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1DA6DF8-45C7-4FAB-915E-F4E2BF5D55CB}"/>
              </a:ext>
            </a:extLst>
          </p:cNvPr>
          <p:cNvCxnSpPr>
            <a:cxnSpLocks/>
          </p:cNvCxnSpPr>
          <p:nvPr/>
        </p:nvCxnSpPr>
        <p:spPr>
          <a:xfrm>
            <a:off x="8720038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C563832-E2DD-4E03-8769-61D171A0ABF1}"/>
              </a:ext>
            </a:extLst>
          </p:cNvPr>
          <p:cNvCxnSpPr>
            <a:cxnSpLocks/>
          </p:cNvCxnSpPr>
          <p:nvPr/>
        </p:nvCxnSpPr>
        <p:spPr>
          <a:xfrm>
            <a:off x="1136168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A1C0F95-ECC7-43DE-9353-DF08EA42FC8B}"/>
              </a:ext>
            </a:extLst>
          </p:cNvPr>
          <p:cNvCxnSpPr>
            <a:cxnSpLocks/>
          </p:cNvCxnSpPr>
          <p:nvPr/>
        </p:nvCxnSpPr>
        <p:spPr>
          <a:xfrm>
            <a:off x="11036853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C70FDA6-F4EF-4A81-ABFA-87C063DA87F5}"/>
              </a:ext>
            </a:extLst>
          </p:cNvPr>
          <p:cNvCxnSpPr>
            <a:cxnSpLocks/>
          </p:cNvCxnSpPr>
          <p:nvPr/>
        </p:nvCxnSpPr>
        <p:spPr>
          <a:xfrm>
            <a:off x="10712015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1F303E22-9B04-4A0B-AE72-63551C9B7BE8}"/>
              </a:ext>
            </a:extLst>
          </p:cNvPr>
          <p:cNvCxnSpPr>
            <a:cxnSpLocks/>
          </p:cNvCxnSpPr>
          <p:nvPr/>
        </p:nvCxnSpPr>
        <p:spPr>
          <a:xfrm>
            <a:off x="10387177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6F80BB3-FED5-401D-8684-A8E87D283930}"/>
              </a:ext>
            </a:extLst>
          </p:cNvPr>
          <p:cNvCxnSpPr>
            <a:cxnSpLocks/>
          </p:cNvCxnSpPr>
          <p:nvPr/>
        </p:nvCxnSpPr>
        <p:spPr>
          <a:xfrm>
            <a:off x="1006233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FB61FB27-560D-4E97-9A3F-9B6FBDB7A4B0}"/>
              </a:ext>
            </a:extLst>
          </p:cNvPr>
          <p:cNvCxnSpPr>
            <a:cxnSpLocks/>
          </p:cNvCxnSpPr>
          <p:nvPr/>
        </p:nvCxnSpPr>
        <p:spPr>
          <a:xfrm flipV="1">
            <a:off x="3725884" y="2901949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!!main frame">
            <a:extLst>
              <a:ext uri="{FF2B5EF4-FFF2-40B4-BE49-F238E27FC236}">
                <a16:creationId xmlns:a16="http://schemas.microsoft.com/office/drawing/2014/main" id="{540A7ECE-8B10-42E7-8CB0-C9477703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52" y="3956052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98" name="圖片 97">
            <a:extLst>
              <a:ext uri="{FF2B5EF4-FFF2-40B4-BE49-F238E27FC236}">
                <a16:creationId xmlns:a16="http://schemas.microsoft.com/office/drawing/2014/main" id="{CF262C0E-5AD0-4111-B18F-20686483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53" y="3851231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AD724336-DB0F-4092-9089-FF1EB26C6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805" y="3762056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3E632135-17A3-4396-80B5-A15FC27E9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683" y="2538224"/>
            <a:ext cx="2895851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55E579FB-A8EF-4B18-8917-321700754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799" y="2480774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2" name="圖片 101">
            <a:extLst>
              <a:ext uri="{FF2B5EF4-FFF2-40B4-BE49-F238E27FC236}">
                <a16:creationId xmlns:a16="http://schemas.microsoft.com/office/drawing/2014/main" id="{9C383154-1EA0-4DEA-8173-9200B27C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870" y="2423324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3" name="圖片 102">
            <a:extLst>
              <a:ext uri="{FF2B5EF4-FFF2-40B4-BE49-F238E27FC236}">
                <a16:creationId xmlns:a16="http://schemas.microsoft.com/office/drawing/2014/main" id="{9BEB4D75-FF0C-4806-96F5-08C54E840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41" y="2347847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4" name="圖片 103">
            <a:extLst>
              <a:ext uri="{FF2B5EF4-FFF2-40B4-BE49-F238E27FC236}">
                <a16:creationId xmlns:a16="http://schemas.microsoft.com/office/drawing/2014/main" id="{8869FE17-1455-46D5-A519-43B35E831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050" y="2271319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5" name="圖片 104">
            <a:extLst>
              <a:ext uri="{FF2B5EF4-FFF2-40B4-BE49-F238E27FC236}">
                <a16:creationId xmlns:a16="http://schemas.microsoft.com/office/drawing/2014/main" id="{BE82BD90-096F-4F33-B467-E4EC3F0477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277" y="2188694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8D41E378-F647-44A0-9BE7-3F76D763654B}"/>
              </a:ext>
            </a:extLst>
          </p:cNvPr>
          <p:cNvCxnSpPr>
            <a:cxnSpLocks/>
          </p:cNvCxnSpPr>
          <p:nvPr/>
        </p:nvCxnSpPr>
        <p:spPr>
          <a:xfrm flipV="1">
            <a:off x="4011642" y="2930674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18150C48-87A9-4312-BAFB-66F1C35A9670}"/>
              </a:ext>
            </a:extLst>
          </p:cNvPr>
          <p:cNvCxnSpPr>
            <a:cxnSpLocks/>
          </p:cNvCxnSpPr>
          <p:nvPr/>
        </p:nvCxnSpPr>
        <p:spPr>
          <a:xfrm flipV="1">
            <a:off x="3767952" y="3054108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23">
            <a:extLst>
              <a:ext uri="{FF2B5EF4-FFF2-40B4-BE49-F238E27FC236}">
                <a16:creationId xmlns:a16="http://schemas.microsoft.com/office/drawing/2014/main" id="{7FAF89E9-EF30-4AD1-A248-47B81A9770B6}"/>
              </a:ext>
            </a:extLst>
          </p:cNvPr>
          <p:cNvSpPr txBox="1"/>
          <p:nvPr/>
        </p:nvSpPr>
        <p:spPr>
          <a:xfrm>
            <a:off x="5275891" y="605696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filtered_gradient.x</a:t>
            </a:r>
            <a:endParaRPr lang="en-US" altLang="zh-TW" b="1" dirty="0">
              <a:solidFill>
                <a:srgbClr val="7030A0"/>
              </a:solidFill>
            </a:endParaRPr>
          </a:p>
        </p:txBody>
      </p:sp>
      <p:sp>
        <p:nvSpPr>
          <p:cNvPr id="108" name="1">
            <a:extLst>
              <a:ext uri="{FF2B5EF4-FFF2-40B4-BE49-F238E27FC236}">
                <a16:creationId xmlns:a16="http://schemas.microsoft.com/office/drawing/2014/main" id="{B2151D10-F8E2-442F-BB76-571B09935E16}"/>
              </a:ext>
            </a:extLst>
          </p:cNvPr>
          <p:cNvSpPr txBox="1"/>
          <p:nvPr/>
        </p:nvSpPr>
        <p:spPr>
          <a:xfrm>
            <a:off x="5771146" y="582382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B050"/>
                </a:solidFill>
              </a:rPr>
              <a:t>filtered_gradient.y</a:t>
            </a:r>
            <a:endParaRPr lang="en-US" altLang="zh-TW" b="1" dirty="0">
              <a:solidFill>
                <a:srgbClr val="00B050"/>
              </a:solidFill>
            </a:endParaRPr>
          </a:p>
        </p:txBody>
      </p:sp>
      <p:sp>
        <p:nvSpPr>
          <p:cNvPr id="109" name="2">
            <a:extLst>
              <a:ext uri="{FF2B5EF4-FFF2-40B4-BE49-F238E27FC236}">
                <a16:creationId xmlns:a16="http://schemas.microsoft.com/office/drawing/2014/main" id="{0C9D8E5D-9526-4E32-A35E-043EC7ABE90F}"/>
              </a:ext>
            </a:extLst>
          </p:cNvPr>
          <p:cNvSpPr txBox="1"/>
          <p:nvPr/>
        </p:nvSpPr>
        <p:spPr>
          <a:xfrm>
            <a:off x="5973421" y="557561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79646"/>
                </a:solidFill>
              </a:rPr>
              <a:t>filtered_gradient.t</a:t>
            </a:r>
          </a:p>
        </p:txBody>
      </p:sp>
      <p:sp>
        <p:nvSpPr>
          <p:cNvPr id="110" name="3">
            <a:extLst>
              <a:ext uri="{FF2B5EF4-FFF2-40B4-BE49-F238E27FC236}">
                <a16:creationId xmlns:a16="http://schemas.microsoft.com/office/drawing/2014/main" id="{FD85D0DF-C912-42B7-8E51-8CB45CFE1FE8}"/>
              </a:ext>
            </a:extLst>
          </p:cNvPr>
          <p:cNvSpPr txBox="1"/>
          <p:nvPr/>
        </p:nvSpPr>
        <p:spPr>
          <a:xfrm>
            <a:off x="6784111" y="4692064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r>
              <a:rPr lang="en-US" altLang="zh-TW" sz="1200" b="1" dirty="0">
                <a:solidFill>
                  <a:schemeClr val="accent1">
                    <a:lumMod val="25000"/>
                  </a:schemeClr>
                </a:solidFill>
              </a:rPr>
              <a:t>[0]</a:t>
            </a:r>
          </a:p>
        </p:txBody>
      </p:sp>
      <p:sp>
        <p:nvSpPr>
          <p:cNvPr id="111" name="4">
            <a:extLst>
              <a:ext uri="{FF2B5EF4-FFF2-40B4-BE49-F238E27FC236}">
                <a16:creationId xmlns:a16="http://schemas.microsoft.com/office/drawing/2014/main" id="{EDBEDE4A-E440-4DB7-98FD-C29BA4887560}"/>
              </a:ext>
            </a:extLst>
          </p:cNvPr>
          <p:cNvSpPr txBox="1"/>
          <p:nvPr/>
        </p:nvSpPr>
        <p:spPr>
          <a:xfrm>
            <a:off x="6900053" y="4566382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EE5496"/>
                </a:solidFill>
              </a:rPr>
              <a:t>out_product</a:t>
            </a:r>
            <a:r>
              <a:rPr lang="en-US" altLang="zh-TW" sz="1200" b="1" dirty="0">
                <a:solidFill>
                  <a:srgbClr val="EE5496"/>
                </a:solidFill>
              </a:rPr>
              <a:t>[1]</a:t>
            </a:r>
          </a:p>
        </p:txBody>
      </p:sp>
      <p:sp>
        <p:nvSpPr>
          <p:cNvPr id="112" name="5">
            <a:extLst>
              <a:ext uri="{FF2B5EF4-FFF2-40B4-BE49-F238E27FC236}">
                <a16:creationId xmlns:a16="http://schemas.microsoft.com/office/drawing/2014/main" id="{6464B772-A693-4CAF-AE88-15892EEA03F1}"/>
              </a:ext>
            </a:extLst>
          </p:cNvPr>
          <p:cNvSpPr txBox="1"/>
          <p:nvPr/>
        </p:nvSpPr>
        <p:spPr>
          <a:xfrm>
            <a:off x="7056110" y="4444329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F79646"/>
                </a:solidFill>
              </a:rPr>
              <a:t>out_product</a:t>
            </a:r>
            <a:r>
              <a:rPr lang="en-US" altLang="zh-TW" sz="1200" b="1" dirty="0">
                <a:solidFill>
                  <a:srgbClr val="F79646"/>
                </a:solidFill>
              </a:rPr>
              <a:t>[2]</a:t>
            </a:r>
          </a:p>
        </p:txBody>
      </p:sp>
      <p:sp>
        <p:nvSpPr>
          <p:cNvPr id="113" name="6">
            <a:extLst>
              <a:ext uri="{FF2B5EF4-FFF2-40B4-BE49-F238E27FC236}">
                <a16:creationId xmlns:a16="http://schemas.microsoft.com/office/drawing/2014/main" id="{4EFEE6F0-7074-4903-BC24-87EF56B8F4AC}"/>
              </a:ext>
            </a:extLst>
          </p:cNvPr>
          <p:cNvSpPr txBox="1"/>
          <p:nvPr/>
        </p:nvSpPr>
        <p:spPr>
          <a:xfrm>
            <a:off x="7166970" y="4330223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B050"/>
                </a:solidFill>
              </a:rPr>
              <a:t>out_product</a:t>
            </a:r>
            <a:r>
              <a:rPr lang="en-US" altLang="zh-TW" sz="1200" b="1" dirty="0">
                <a:solidFill>
                  <a:srgbClr val="00B050"/>
                </a:solidFill>
              </a:rPr>
              <a:t>[3]</a:t>
            </a:r>
          </a:p>
        </p:txBody>
      </p:sp>
      <p:sp>
        <p:nvSpPr>
          <p:cNvPr id="114" name="7">
            <a:extLst>
              <a:ext uri="{FF2B5EF4-FFF2-40B4-BE49-F238E27FC236}">
                <a16:creationId xmlns:a16="http://schemas.microsoft.com/office/drawing/2014/main" id="{2C413896-150C-42AF-AF14-74C169035D79}"/>
              </a:ext>
            </a:extLst>
          </p:cNvPr>
          <p:cNvSpPr txBox="1"/>
          <p:nvPr/>
        </p:nvSpPr>
        <p:spPr>
          <a:xfrm>
            <a:off x="7265314" y="4216117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70C0"/>
                </a:solidFill>
              </a:rPr>
              <a:t>out_product</a:t>
            </a:r>
            <a:r>
              <a:rPr lang="en-US" altLang="zh-TW" sz="1200" b="1" dirty="0">
                <a:solidFill>
                  <a:srgbClr val="0070C0"/>
                </a:solidFill>
              </a:rPr>
              <a:t>[4]</a:t>
            </a:r>
          </a:p>
        </p:txBody>
      </p:sp>
      <p:sp>
        <p:nvSpPr>
          <p:cNvPr id="115" name="8">
            <a:extLst>
              <a:ext uri="{FF2B5EF4-FFF2-40B4-BE49-F238E27FC236}">
                <a16:creationId xmlns:a16="http://schemas.microsoft.com/office/drawing/2014/main" id="{024AD055-816A-4817-A10A-A55EFCEB4AD4}"/>
              </a:ext>
            </a:extLst>
          </p:cNvPr>
          <p:cNvSpPr txBox="1"/>
          <p:nvPr/>
        </p:nvSpPr>
        <p:spPr>
          <a:xfrm>
            <a:off x="7352814" y="4104095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7030A0"/>
                </a:solidFill>
              </a:rPr>
              <a:t>out_product</a:t>
            </a:r>
            <a:r>
              <a:rPr lang="en-US" altLang="zh-TW" sz="1200" b="1" dirty="0">
                <a:solidFill>
                  <a:srgbClr val="7030A0"/>
                </a:solidFill>
              </a:rPr>
              <a:t>[5]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B5AFB4-3F04-4BBB-986D-DD8288836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84" y="4755047"/>
            <a:ext cx="2655574" cy="2036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D5C4D3-2D59-41CD-BED9-A8E7C73A97DE}"/>
                  </a:ext>
                </a:extLst>
              </p:cNvPr>
              <p:cNvSpPr txBox="1"/>
              <p:nvPr/>
            </p:nvSpPr>
            <p:spPr>
              <a:xfrm>
                <a:off x="449649" y="2609665"/>
                <a:ext cx="2623603" cy="21209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000" b="0" i="0" smtClean="0">
                                    <a:latin typeface="Cambria Math" panose="02040503050406030204" pitchFamily="18" charset="0"/>
                                  </a:rPr>
                                  <m:t>out</m:t>
                                </m:r>
                                <m:r>
                                  <a:rPr lang="en-US" altLang="zh-TW" sz="200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>
                                    <a:latin typeface="Cambria Math" panose="02040503050406030204" pitchFamily="18" charset="0"/>
                                  </a:rPr>
                                  <m:t>product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20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zh-TW" altLang="en-US" sz="20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TW" altLang="en-US" sz="20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000">
                                    <a:latin typeface="Cambria Math" panose="02040503050406030204" pitchFamily="18" charset="0"/>
                                  </a:rPr>
                                  <m:t>out</m:t>
                                </m:r>
                                <m:r>
                                  <a:rPr lang="en-US" altLang="zh-TW" sz="200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>
                                    <a:latin typeface="Cambria Math" panose="02040503050406030204" pitchFamily="18" charset="0"/>
                                  </a:rPr>
                                  <m:t>product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0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zh-TW" altLang="en-US" sz="20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TW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n-US" sz="20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product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zh-TW" altLang="en-US" sz="200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product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000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  <m:r>
                                      <a:rPr lang="zh-TW" altLang="en-US" sz="200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b="0" i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product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000" b="0" i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  <m:r>
                                      <a:rPr lang="zh-TW" altLang="en-US" sz="200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b="0" i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product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000" b="0" i="0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d>
                                    <m:r>
                                      <a:rPr lang="zh-TW" altLang="en-US" sz="200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b="0" i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b="0" i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7D5C4D3-2D59-41CD-BED9-A8E7C73A9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49" y="2609665"/>
                <a:ext cx="2623603" cy="21209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545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Software / algorithm C (reference code):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6.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tensor_weight_y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Reference software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D3BFA0-DF54-4079-8778-E58D92B9DF5F}"/>
              </a:ext>
            </a:extLst>
          </p:cNvPr>
          <p:cNvSpPr/>
          <p:nvPr/>
        </p:nvSpPr>
        <p:spPr>
          <a:xfrm>
            <a:off x="7754983" y="1676253"/>
            <a:ext cx="205689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gradient_xy_calc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528510" y="2115106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26B2CF-82BB-4A98-B5B1-419704D35962}"/>
              </a:ext>
            </a:extLst>
          </p:cNvPr>
          <p:cNvSpPr txBox="1"/>
          <p:nvPr/>
        </p:nvSpPr>
        <p:spPr>
          <a:xfrm>
            <a:off x="10551953" y="731241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2238FE1-6253-4D42-AA4F-4D6FDAA94598}"/>
              </a:ext>
            </a:extLst>
          </p:cNvPr>
          <p:cNvSpPr txBox="1"/>
          <p:nvPr/>
        </p:nvSpPr>
        <p:spPr>
          <a:xfrm>
            <a:off x="9155235" y="7263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1BF9E7-7241-4C30-AAEB-7CDF67A77F6B}"/>
              </a:ext>
            </a:extLst>
          </p:cNvPr>
          <p:cNvSpPr txBox="1"/>
          <p:nvPr/>
        </p:nvSpPr>
        <p:spPr>
          <a:xfrm>
            <a:off x="10217097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F1EF2A-356C-447B-8ED1-77B306B0D382}"/>
              </a:ext>
            </a:extLst>
          </p:cNvPr>
          <p:cNvSpPr txBox="1"/>
          <p:nvPr/>
        </p:nvSpPr>
        <p:spPr>
          <a:xfrm>
            <a:off x="10880398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E7A6B69-BFDA-4D4E-A84B-5A5E3F159A8E}"/>
              </a:ext>
            </a:extLst>
          </p:cNvPr>
          <p:cNvSpPr txBox="1"/>
          <p:nvPr/>
        </p:nvSpPr>
        <p:spPr>
          <a:xfrm>
            <a:off x="11186091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</a:t>
            </a:r>
            <a:endParaRPr lang="zh-TW" altLang="en-US" b="1" dirty="0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8AFF6EC-FB97-48AE-B7FE-B8B8ED9C15BB}"/>
              </a:ext>
            </a:extLst>
          </p:cNvPr>
          <p:cNvCxnSpPr>
            <a:cxnSpLocks/>
          </p:cNvCxnSpPr>
          <p:nvPr/>
        </p:nvCxnSpPr>
        <p:spPr>
          <a:xfrm flipH="1">
            <a:off x="8811962" y="1348740"/>
            <a:ext cx="1951981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1771F66-F23E-453A-BFFF-0532BA6F692F}"/>
              </a:ext>
            </a:extLst>
          </p:cNvPr>
          <p:cNvCxnSpPr>
            <a:cxnSpLocks/>
          </p:cNvCxnSpPr>
          <p:nvPr/>
        </p:nvCxnSpPr>
        <p:spPr>
          <a:xfrm>
            <a:off x="8818312" y="1348740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D297E3C9-0719-4099-8613-89C7F9F3E6EC}"/>
              </a:ext>
            </a:extLst>
          </p:cNvPr>
          <p:cNvSpPr/>
          <p:nvPr/>
        </p:nvSpPr>
        <p:spPr>
          <a:xfrm>
            <a:off x="10653738" y="1294171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03EF889-B01E-4379-83E3-BD5B7EBA9B19}"/>
              </a:ext>
            </a:extLst>
          </p:cNvPr>
          <p:cNvSpPr txBox="1"/>
          <p:nvPr/>
        </p:nvSpPr>
        <p:spPr>
          <a:xfrm>
            <a:off x="7485852" y="21896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8910401" y="235878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497616" y="237214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9887350" y="297584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295677" y="3304411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9869239" y="356241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295677" y="3904027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9882541" y="41614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295682" y="4504154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9897498" y="47806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295682" y="5109488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9903736" y="53843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295682" y="5714816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9901171" y="6039759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9388210" y="632014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9894970" y="5433488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9894970" y="482862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9874457" y="422802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9869239" y="362517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9869239" y="3032631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290702" y="2730108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502693" y="243443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8938587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1DA6DF8-45C7-4FAB-915E-F4E2BF5D55CB}"/>
              </a:ext>
            </a:extLst>
          </p:cNvPr>
          <p:cNvCxnSpPr>
            <a:cxnSpLocks/>
          </p:cNvCxnSpPr>
          <p:nvPr/>
        </p:nvCxnSpPr>
        <p:spPr>
          <a:xfrm>
            <a:off x="8720038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C563832-E2DD-4E03-8769-61D171A0ABF1}"/>
              </a:ext>
            </a:extLst>
          </p:cNvPr>
          <p:cNvCxnSpPr>
            <a:cxnSpLocks/>
          </p:cNvCxnSpPr>
          <p:nvPr/>
        </p:nvCxnSpPr>
        <p:spPr>
          <a:xfrm>
            <a:off x="1136168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A1C0F95-ECC7-43DE-9353-DF08EA42FC8B}"/>
              </a:ext>
            </a:extLst>
          </p:cNvPr>
          <p:cNvCxnSpPr>
            <a:cxnSpLocks/>
          </p:cNvCxnSpPr>
          <p:nvPr/>
        </p:nvCxnSpPr>
        <p:spPr>
          <a:xfrm>
            <a:off x="11036853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C70FDA6-F4EF-4A81-ABFA-87C063DA87F5}"/>
              </a:ext>
            </a:extLst>
          </p:cNvPr>
          <p:cNvCxnSpPr>
            <a:cxnSpLocks/>
          </p:cNvCxnSpPr>
          <p:nvPr/>
        </p:nvCxnSpPr>
        <p:spPr>
          <a:xfrm>
            <a:off x="10712015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1F303E22-9B04-4A0B-AE72-63551C9B7BE8}"/>
              </a:ext>
            </a:extLst>
          </p:cNvPr>
          <p:cNvCxnSpPr>
            <a:cxnSpLocks/>
          </p:cNvCxnSpPr>
          <p:nvPr/>
        </p:nvCxnSpPr>
        <p:spPr>
          <a:xfrm>
            <a:off x="10387177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6F80BB3-FED5-401D-8684-A8E87D283930}"/>
              </a:ext>
            </a:extLst>
          </p:cNvPr>
          <p:cNvCxnSpPr>
            <a:cxnSpLocks/>
          </p:cNvCxnSpPr>
          <p:nvPr/>
        </p:nvCxnSpPr>
        <p:spPr>
          <a:xfrm>
            <a:off x="1006233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FB61FB27-560D-4E97-9A3F-9B6FBDB7A4B0}"/>
              </a:ext>
            </a:extLst>
          </p:cNvPr>
          <p:cNvCxnSpPr>
            <a:cxnSpLocks/>
          </p:cNvCxnSpPr>
          <p:nvPr/>
        </p:nvCxnSpPr>
        <p:spPr>
          <a:xfrm flipV="1">
            <a:off x="3725884" y="2901949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!!main frame">
            <a:extLst>
              <a:ext uri="{FF2B5EF4-FFF2-40B4-BE49-F238E27FC236}">
                <a16:creationId xmlns:a16="http://schemas.microsoft.com/office/drawing/2014/main" id="{540A7ECE-8B10-42E7-8CB0-C9477703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52" y="3956052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98" name="圖片 97">
            <a:extLst>
              <a:ext uri="{FF2B5EF4-FFF2-40B4-BE49-F238E27FC236}">
                <a16:creationId xmlns:a16="http://schemas.microsoft.com/office/drawing/2014/main" id="{CF262C0E-5AD0-4111-B18F-20686483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53" y="3851231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AD724336-DB0F-4092-9089-FF1EB26C6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805" y="3762056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3E632135-17A3-4396-80B5-A15FC27E9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683" y="2538224"/>
            <a:ext cx="2895851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55E579FB-A8EF-4B18-8917-321700754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799" y="2480774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2" name="圖片 101">
            <a:extLst>
              <a:ext uri="{FF2B5EF4-FFF2-40B4-BE49-F238E27FC236}">
                <a16:creationId xmlns:a16="http://schemas.microsoft.com/office/drawing/2014/main" id="{9C383154-1EA0-4DEA-8173-9200B27C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870" y="2423324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3" name="圖片 102">
            <a:extLst>
              <a:ext uri="{FF2B5EF4-FFF2-40B4-BE49-F238E27FC236}">
                <a16:creationId xmlns:a16="http://schemas.microsoft.com/office/drawing/2014/main" id="{9BEB4D75-FF0C-4806-96F5-08C54E840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41" y="2347847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4" name="圖片 103">
            <a:extLst>
              <a:ext uri="{FF2B5EF4-FFF2-40B4-BE49-F238E27FC236}">
                <a16:creationId xmlns:a16="http://schemas.microsoft.com/office/drawing/2014/main" id="{8869FE17-1455-46D5-A519-43B35E831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050" y="2271319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5" name="圖片 104">
            <a:extLst>
              <a:ext uri="{FF2B5EF4-FFF2-40B4-BE49-F238E27FC236}">
                <a16:creationId xmlns:a16="http://schemas.microsoft.com/office/drawing/2014/main" id="{BE82BD90-096F-4F33-B467-E4EC3F0477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277" y="2188694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8D41E378-F647-44A0-9BE7-3F76D763654B}"/>
              </a:ext>
            </a:extLst>
          </p:cNvPr>
          <p:cNvCxnSpPr>
            <a:cxnSpLocks/>
          </p:cNvCxnSpPr>
          <p:nvPr/>
        </p:nvCxnSpPr>
        <p:spPr>
          <a:xfrm flipV="1">
            <a:off x="4011642" y="2930674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18150C48-87A9-4312-BAFB-66F1C35A9670}"/>
              </a:ext>
            </a:extLst>
          </p:cNvPr>
          <p:cNvCxnSpPr>
            <a:cxnSpLocks/>
          </p:cNvCxnSpPr>
          <p:nvPr/>
        </p:nvCxnSpPr>
        <p:spPr>
          <a:xfrm flipV="1">
            <a:off x="3767952" y="3054108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23">
            <a:extLst>
              <a:ext uri="{FF2B5EF4-FFF2-40B4-BE49-F238E27FC236}">
                <a16:creationId xmlns:a16="http://schemas.microsoft.com/office/drawing/2014/main" id="{7FAF89E9-EF30-4AD1-A248-47B81A9770B6}"/>
              </a:ext>
            </a:extLst>
          </p:cNvPr>
          <p:cNvSpPr txBox="1"/>
          <p:nvPr/>
        </p:nvSpPr>
        <p:spPr>
          <a:xfrm>
            <a:off x="5275891" y="605696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filtered_gradient.x</a:t>
            </a:r>
            <a:endParaRPr lang="en-US" altLang="zh-TW" b="1" dirty="0">
              <a:solidFill>
                <a:srgbClr val="7030A0"/>
              </a:solidFill>
            </a:endParaRPr>
          </a:p>
        </p:txBody>
      </p:sp>
      <p:sp>
        <p:nvSpPr>
          <p:cNvPr id="108" name="1">
            <a:extLst>
              <a:ext uri="{FF2B5EF4-FFF2-40B4-BE49-F238E27FC236}">
                <a16:creationId xmlns:a16="http://schemas.microsoft.com/office/drawing/2014/main" id="{B2151D10-F8E2-442F-BB76-571B09935E16}"/>
              </a:ext>
            </a:extLst>
          </p:cNvPr>
          <p:cNvSpPr txBox="1"/>
          <p:nvPr/>
        </p:nvSpPr>
        <p:spPr>
          <a:xfrm>
            <a:off x="5771146" y="582382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B050"/>
                </a:solidFill>
              </a:rPr>
              <a:t>filtered_gradient.y</a:t>
            </a:r>
            <a:endParaRPr lang="en-US" altLang="zh-TW" b="1" dirty="0">
              <a:solidFill>
                <a:srgbClr val="00B050"/>
              </a:solidFill>
            </a:endParaRPr>
          </a:p>
        </p:txBody>
      </p:sp>
      <p:sp>
        <p:nvSpPr>
          <p:cNvPr id="109" name="2">
            <a:extLst>
              <a:ext uri="{FF2B5EF4-FFF2-40B4-BE49-F238E27FC236}">
                <a16:creationId xmlns:a16="http://schemas.microsoft.com/office/drawing/2014/main" id="{0C9D8E5D-9526-4E32-A35E-043EC7ABE90F}"/>
              </a:ext>
            </a:extLst>
          </p:cNvPr>
          <p:cNvSpPr txBox="1"/>
          <p:nvPr/>
        </p:nvSpPr>
        <p:spPr>
          <a:xfrm>
            <a:off x="5954185" y="5575615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F79646"/>
                </a:solidFill>
              </a:rPr>
              <a:t>filtered_gradient.z</a:t>
            </a:r>
            <a:endParaRPr lang="en-US" altLang="zh-TW" b="1" dirty="0">
              <a:solidFill>
                <a:srgbClr val="F79646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FC345C-6338-4E66-914A-7E19F95437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3074" y="2712134"/>
            <a:ext cx="335309" cy="914479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853ADB92-358D-47AC-85DF-6837235F54D3}"/>
              </a:ext>
            </a:extLst>
          </p:cNvPr>
          <p:cNvSpPr/>
          <p:nvPr/>
        </p:nvSpPr>
        <p:spPr>
          <a:xfrm rot="191888">
            <a:off x="4401195" y="2583638"/>
            <a:ext cx="199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tensor_weight_y</a:t>
            </a:r>
            <a:endParaRPr lang="zh-TW" altLang="en-US" b="1" dirty="0">
              <a:solidFill>
                <a:srgbClr val="F79646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8AB266-3B4D-4B03-8554-ED896B838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76" y="2712134"/>
            <a:ext cx="3606196" cy="3365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7A87148-7B62-4EB8-9B4D-1849588AE1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79" y="2401919"/>
            <a:ext cx="3963221" cy="20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3">
            <a:extLst>
              <a:ext uri="{FF2B5EF4-FFF2-40B4-BE49-F238E27FC236}">
                <a16:creationId xmlns:a16="http://schemas.microsoft.com/office/drawing/2014/main" id="{A5A71519-E368-4CC6-AF3D-97E8E0481808}"/>
              </a:ext>
            </a:extLst>
          </p:cNvPr>
          <p:cNvSpPr txBox="1"/>
          <p:nvPr/>
        </p:nvSpPr>
        <p:spPr>
          <a:xfrm>
            <a:off x="6784111" y="4692064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r>
              <a:rPr lang="en-US" altLang="zh-TW" sz="1200" b="1" dirty="0">
                <a:solidFill>
                  <a:schemeClr val="accent1">
                    <a:lumMod val="25000"/>
                  </a:schemeClr>
                </a:solidFill>
              </a:rPr>
              <a:t>[0]</a:t>
            </a:r>
          </a:p>
        </p:txBody>
      </p:sp>
      <p:sp>
        <p:nvSpPr>
          <p:cNvPr id="90" name="4">
            <a:extLst>
              <a:ext uri="{FF2B5EF4-FFF2-40B4-BE49-F238E27FC236}">
                <a16:creationId xmlns:a16="http://schemas.microsoft.com/office/drawing/2014/main" id="{C4DF4171-4131-440E-AB70-62BA717F52D5}"/>
              </a:ext>
            </a:extLst>
          </p:cNvPr>
          <p:cNvSpPr txBox="1"/>
          <p:nvPr/>
        </p:nvSpPr>
        <p:spPr>
          <a:xfrm>
            <a:off x="6900053" y="4566382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EE5496"/>
                </a:solidFill>
              </a:rPr>
              <a:t>out_product</a:t>
            </a:r>
            <a:r>
              <a:rPr lang="en-US" altLang="zh-TW" sz="1200" b="1" dirty="0">
                <a:solidFill>
                  <a:srgbClr val="EE5496"/>
                </a:solidFill>
              </a:rPr>
              <a:t>[1]</a:t>
            </a:r>
          </a:p>
        </p:txBody>
      </p:sp>
      <p:sp>
        <p:nvSpPr>
          <p:cNvPr id="91" name="5">
            <a:extLst>
              <a:ext uri="{FF2B5EF4-FFF2-40B4-BE49-F238E27FC236}">
                <a16:creationId xmlns:a16="http://schemas.microsoft.com/office/drawing/2014/main" id="{407635DD-EF63-4ECB-ABF5-06AE0F3C224A}"/>
              </a:ext>
            </a:extLst>
          </p:cNvPr>
          <p:cNvSpPr txBox="1"/>
          <p:nvPr/>
        </p:nvSpPr>
        <p:spPr>
          <a:xfrm>
            <a:off x="7056110" y="4444329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F79646"/>
                </a:solidFill>
              </a:rPr>
              <a:t>out_product</a:t>
            </a:r>
            <a:r>
              <a:rPr lang="en-US" altLang="zh-TW" sz="1200" b="1" dirty="0">
                <a:solidFill>
                  <a:srgbClr val="F79646"/>
                </a:solidFill>
              </a:rPr>
              <a:t>[2]</a:t>
            </a:r>
          </a:p>
        </p:txBody>
      </p:sp>
      <p:sp>
        <p:nvSpPr>
          <p:cNvPr id="92" name="6">
            <a:extLst>
              <a:ext uri="{FF2B5EF4-FFF2-40B4-BE49-F238E27FC236}">
                <a16:creationId xmlns:a16="http://schemas.microsoft.com/office/drawing/2014/main" id="{0B205DC2-B34F-4DBB-9FC8-BA3F99FBE88E}"/>
              </a:ext>
            </a:extLst>
          </p:cNvPr>
          <p:cNvSpPr txBox="1"/>
          <p:nvPr/>
        </p:nvSpPr>
        <p:spPr>
          <a:xfrm>
            <a:off x="7166970" y="4330223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B050"/>
                </a:solidFill>
              </a:rPr>
              <a:t>out_product</a:t>
            </a:r>
            <a:r>
              <a:rPr lang="en-US" altLang="zh-TW" sz="1200" b="1" dirty="0">
                <a:solidFill>
                  <a:srgbClr val="00B050"/>
                </a:solidFill>
              </a:rPr>
              <a:t>[3]</a:t>
            </a:r>
          </a:p>
        </p:txBody>
      </p:sp>
      <p:sp>
        <p:nvSpPr>
          <p:cNvPr id="93" name="7">
            <a:extLst>
              <a:ext uri="{FF2B5EF4-FFF2-40B4-BE49-F238E27FC236}">
                <a16:creationId xmlns:a16="http://schemas.microsoft.com/office/drawing/2014/main" id="{1B225972-E823-4595-98B9-05C525D04592}"/>
              </a:ext>
            </a:extLst>
          </p:cNvPr>
          <p:cNvSpPr txBox="1"/>
          <p:nvPr/>
        </p:nvSpPr>
        <p:spPr>
          <a:xfrm>
            <a:off x="7265314" y="4216117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70C0"/>
                </a:solidFill>
              </a:rPr>
              <a:t>out_product</a:t>
            </a:r>
            <a:r>
              <a:rPr lang="en-US" altLang="zh-TW" sz="1200" b="1" dirty="0">
                <a:solidFill>
                  <a:srgbClr val="0070C0"/>
                </a:solidFill>
              </a:rPr>
              <a:t>[4]</a:t>
            </a:r>
          </a:p>
        </p:txBody>
      </p:sp>
      <p:sp>
        <p:nvSpPr>
          <p:cNvPr id="94" name="8">
            <a:extLst>
              <a:ext uri="{FF2B5EF4-FFF2-40B4-BE49-F238E27FC236}">
                <a16:creationId xmlns:a16="http://schemas.microsoft.com/office/drawing/2014/main" id="{F24D56E6-F1B7-4320-BB92-4BBC6F511A33}"/>
              </a:ext>
            </a:extLst>
          </p:cNvPr>
          <p:cNvSpPr txBox="1"/>
          <p:nvPr/>
        </p:nvSpPr>
        <p:spPr>
          <a:xfrm>
            <a:off x="7352814" y="4104095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7030A0"/>
                </a:solidFill>
              </a:rPr>
              <a:t>out_product</a:t>
            </a:r>
            <a:r>
              <a:rPr lang="en-US" altLang="zh-TW" sz="1200" b="1" dirty="0">
                <a:solidFill>
                  <a:srgbClr val="7030A0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2078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Software / algorithm C (reference code):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7.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Reference software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D3BFA0-DF54-4079-8778-E58D92B9DF5F}"/>
              </a:ext>
            </a:extLst>
          </p:cNvPr>
          <p:cNvSpPr/>
          <p:nvPr/>
        </p:nvSpPr>
        <p:spPr>
          <a:xfrm>
            <a:off x="7754983" y="1676253"/>
            <a:ext cx="205689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gradient_xy_calc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528510" y="2115106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26B2CF-82BB-4A98-B5B1-419704D35962}"/>
              </a:ext>
            </a:extLst>
          </p:cNvPr>
          <p:cNvSpPr txBox="1"/>
          <p:nvPr/>
        </p:nvSpPr>
        <p:spPr>
          <a:xfrm>
            <a:off x="10551953" y="731241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2238FE1-6253-4D42-AA4F-4D6FDAA94598}"/>
              </a:ext>
            </a:extLst>
          </p:cNvPr>
          <p:cNvSpPr txBox="1"/>
          <p:nvPr/>
        </p:nvSpPr>
        <p:spPr>
          <a:xfrm>
            <a:off x="9155235" y="7263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1BF9E7-7241-4C30-AAEB-7CDF67A77F6B}"/>
              </a:ext>
            </a:extLst>
          </p:cNvPr>
          <p:cNvSpPr txBox="1"/>
          <p:nvPr/>
        </p:nvSpPr>
        <p:spPr>
          <a:xfrm>
            <a:off x="10217097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F1EF2A-356C-447B-8ED1-77B306B0D382}"/>
              </a:ext>
            </a:extLst>
          </p:cNvPr>
          <p:cNvSpPr txBox="1"/>
          <p:nvPr/>
        </p:nvSpPr>
        <p:spPr>
          <a:xfrm>
            <a:off x="10880398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E7A6B69-BFDA-4D4E-A84B-5A5E3F159A8E}"/>
              </a:ext>
            </a:extLst>
          </p:cNvPr>
          <p:cNvSpPr txBox="1"/>
          <p:nvPr/>
        </p:nvSpPr>
        <p:spPr>
          <a:xfrm>
            <a:off x="11186091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</a:t>
            </a:r>
            <a:endParaRPr lang="zh-TW" altLang="en-US" b="1" dirty="0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8AFF6EC-FB97-48AE-B7FE-B8B8ED9C15BB}"/>
              </a:ext>
            </a:extLst>
          </p:cNvPr>
          <p:cNvCxnSpPr>
            <a:cxnSpLocks/>
          </p:cNvCxnSpPr>
          <p:nvPr/>
        </p:nvCxnSpPr>
        <p:spPr>
          <a:xfrm flipH="1">
            <a:off x="8811962" y="1348740"/>
            <a:ext cx="1951981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1771F66-F23E-453A-BFFF-0532BA6F692F}"/>
              </a:ext>
            </a:extLst>
          </p:cNvPr>
          <p:cNvCxnSpPr>
            <a:cxnSpLocks/>
          </p:cNvCxnSpPr>
          <p:nvPr/>
        </p:nvCxnSpPr>
        <p:spPr>
          <a:xfrm>
            <a:off x="8818312" y="1348740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D297E3C9-0719-4099-8613-89C7F9F3E6EC}"/>
              </a:ext>
            </a:extLst>
          </p:cNvPr>
          <p:cNvSpPr/>
          <p:nvPr/>
        </p:nvSpPr>
        <p:spPr>
          <a:xfrm>
            <a:off x="10653738" y="1294171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03EF889-B01E-4379-83E3-BD5B7EBA9B19}"/>
              </a:ext>
            </a:extLst>
          </p:cNvPr>
          <p:cNvSpPr txBox="1"/>
          <p:nvPr/>
        </p:nvSpPr>
        <p:spPr>
          <a:xfrm>
            <a:off x="7485852" y="21896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8910401" y="235878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497616" y="237214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9887350" y="297584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295677" y="3304411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9869239" y="356241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295677" y="3904027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9882541" y="41614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295682" y="4504154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9897498" y="47806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295682" y="5109488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9903736" y="53843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295682" y="5714816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9901171" y="6039759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9388210" y="632014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9894970" y="5433488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9894970" y="482862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9874457" y="422802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9869239" y="362517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9869239" y="3032631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290702" y="2730108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502693" y="243443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8938587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1DA6DF8-45C7-4FAB-915E-F4E2BF5D55CB}"/>
              </a:ext>
            </a:extLst>
          </p:cNvPr>
          <p:cNvCxnSpPr>
            <a:cxnSpLocks/>
          </p:cNvCxnSpPr>
          <p:nvPr/>
        </p:nvCxnSpPr>
        <p:spPr>
          <a:xfrm>
            <a:off x="8720038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C563832-E2DD-4E03-8769-61D171A0ABF1}"/>
              </a:ext>
            </a:extLst>
          </p:cNvPr>
          <p:cNvCxnSpPr>
            <a:cxnSpLocks/>
          </p:cNvCxnSpPr>
          <p:nvPr/>
        </p:nvCxnSpPr>
        <p:spPr>
          <a:xfrm>
            <a:off x="1136168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A1C0F95-ECC7-43DE-9353-DF08EA42FC8B}"/>
              </a:ext>
            </a:extLst>
          </p:cNvPr>
          <p:cNvCxnSpPr>
            <a:cxnSpLocks/>
          </p:cNvCxnSpPr>
          <p:nvPr/>
        </p:nvCxnSpPr>
        <p:spPr>
          <a:xfrm>
            <a:off x="11036853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C70FDA6-F4EF-4A81-ABFA-87C063DA87F5}"/>
              </a:ext>
            </a:extLst>
          </p:cNvPr>
          <p:cNvCxnSpPr>
            <a:cxnSpLocks/>
          </p:cNvCxnSpPr>
          <p:nvPr/>
        </p:nvCxnSpPr>
        <p:spPr>
          <a:xfrm>
            <a:off x="10712015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1F303E22-9B04-4A0B-AE72-63551C9B7BE8}"/>
              </a:ext>
            </a:extLst>
          </p:cNvPr>
          <p:cNvCxnSpPr>
            <a:cxnSpLocks/>
          </p:cNvCxnSpPr>
          <p:nvPr/>
        </p:nvCxnSpPr>
        <p:spPr>
          <a:xfrm>
            <a:off x="10387177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6F80BB3-FED5-401D-8684-A8E87D283930}"/>
              </a:ext>
            </a:extLst>
          </p:cNvPr>
          <p:cNvCxnSpPr>
            <a:cxnSpLocks/>
          </p:cNvCxnSpPr>
          <p:nvPr/>
        </p:nvCxnSpPr>
        <p:spPr>
          <a:xfrm>
            <a:off x="1006233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FB61FB27-560D-4E97-9A3F-9B6FBDB7A4B0}"/>
              </a:ext>
            </a:extLst>
          </p:cNvPr>
          <p:cNvCxnSpPr>
            <a:cxnSpLocks/>
          </p:cNvCxnSpPr>
          <p:nvPr/>
        </p:nvCxnSpPr>
        <p:spPr>
          <a:xfrm flipV="1">
            <a:off x="3725884" y="2901949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!!main frame">
            <a:extLst>
              <a:ext uri="{FF2B5EF4-FFF2-40B4-BE49-F238E27FC236}">
                <a16:creationId xmlns:a16="http://schemas.microsoft.com/office/drawing/2014/main" id="{540A7ECE-8B10-42E7-8CB0-C9477703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52" y="3956052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98" name="圖片 97">
            <a:extLst>
              <a:ext uri="{FF2B5EF4-FFF2-40B4-BE49-F238E27FC236}">
                <a16:creationId xmlns:a16="http://schemas.microsoft.com/office/drawing/2014/main" id="{CF262C0E-5AD0-4111-B18F-20686483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53" y="3851231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AD724336-DB0F-4092-9089-FF1EB26C6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805" y="3762056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3E632135-17A3-4396-80B5-A15FC27E9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683" y="2538224"/>
            <a:ext cx="2895851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55E579FB-A8EF-4B18-8917-321700754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799" y="2480774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2" name="圖片 101">
            <a:extLst>
              <a:ext uri="{FF2B5EF4-FFF2-40B4-BE49-F238E27FC236}">
                <a16:creationId xmlns:a16="http://schemas.microsoft.com/office/drawing/2014/main" id="{9C383154-1EA0-4DEA-8173-9200B27C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870" y="2423324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3" name="圖片 102">
            <a:extLst>
              <a:ext uri="{FF2B5EF4-FFF2-40B4-BE49-F238E27FC236}">
                <a16:creationId xmlns:a16="http://schemas.microsoft.com/office/drawing/2014/main" id="{9BEB4D75-FF0C-4806-96F5-08C54E840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41" y="2347847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4" name="圖片 103">
            <a:extLst>
              <a:ext uri="{FF2B5EF4-FFF2-40B4-BE49-F238E27FC236}">
                <a16:creationId xmlns:a16="http://schemas.microsoft.com/office/drawing/2014/main" id="{8869FE17-1455-46D5-A519-43B35E831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050" y="2271319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5" name="圖片 104">
            <a:extLst>
              <a:ext uri="{FF2B5EF4-FFF2-40B4-BE49-F238E27FC236}">
                <a16:creationId xmlns:a16="http://schemas.microsoft.com/office/drawing/2014/main" id="{BE82BD90-096F-4F33-B467-E4EC3F0477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277" y="2188694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8D41E378-F647-44A0-9BE7-3F76D763654B}"/>
              </a:ext>
            </a:extLst>
          </p:cNvPr>
          <p:cNvCxnSpPr>
            <a:cxnSpLocks/>
          </p:cNvCxnSpPr>
          <p:nvPr/>
        </p:nvCxnSpPr>
        <p:spPr>
          <a:xfrm flipV="1">
            <a:off x="4011642" y="2930674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18150C48-87A9-4312-BAFB-66F1C35A9670}"/>
              </a:ext>
            </a:extLst>
          </p:cNvPr>
          <p:cNvCxnSpPr>
            <a:cxnSpLocks/>
          </p:cNvCxnSpPr>
          <p:nvPr/>
        </p:nvCxnSpPr>
        <p:spPr>
          <a:xfrm flipV="1">
            <a:off x="3767952" y="3054108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23">
            <a:extLst>
              <a:ext uri="{FF2B5EF4-FFF2-40B4-BE49-F238E27FC236}">
                <a16:creationId xmlns:a16="http://schemas.microsoft.com/office/drawing/2014/main" id="{7FAF89E9-EF30-4AD1-A248-47B81A9770B6}"/>
              </a:ext>
            </a:extLst>
          </p:cNvPr>
          <p:cNvSpPr txBox="1"/>
          <p:nvPr/>
        </p:nvSpPr>
        <p:spPr>
          <a:xfrm>
            <a:off x="5275891" y="605696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filtered_gradient.x</a:t>
            </a:r>
            <a:endParaRPr lang="en-US" altLang="zh-TW" b="1" dirty="0">
              <a:solidFill>
                <a:srgbClr val="7030A0"/>
              </a:solidFill>
            </a:endParaRPr>
          </a:p>
        </p:txBody>
      </p:sp>
      <p:sp>
        <p:nvSpPr>
          <p:cNvPr id="108" name="1">
            <a:extLst>
              <a:ext uri="{FF2B5EF4-FFF2-40B4-BE49-F238E27FC236}">
                <a16:creationId xmlns:a16="http://schemas.microsoft.com/office/drawing/2014/main" id="{B2151D10-F8E2-442F-BB76-571B09935E16}"/>
              </a:ext>
            </a:extLst>
          </p:cNvPr>
          <p:cNvSpPr txBox="1"/>
          <p:nvPr/>
        </p:nvSpPr>
        <p:spPr>
          <a:xfrm>
            <a:off x="5771146" y="582382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B050"/>
                </a:solidFill>
              </a:rPr>
              <a:t>filtered_gradient.y</a:t>
            </a:r>
            <a:endParaRPr lang="en-US" altLang="zh-TW" b="1" dirty="0">
              <a:solidFill>
                <a:srgbClr val="00B050"/>
              </a:solidFill>
            </a:endParaRPr>
          </a:p>
        </p:txBody>
      </p:sp>
      <p:sp>
        <p:nvSpPr>
          <p:cNvPr id="109" name="2">
            <a:extLst>
              <a:ext uri="{FF2B5EF4-FFF2-40B4-BE49-F238E27FC236}">
                <a16:creationId xmlns:a16="http://schemas.microsoft.com/office/drawing/2014/main" id="{0C9D8E5D-9526-4E32-A35E-043EC7ABE90F}"/>
              </a:ext>
            </a:extLst>
          </p:cNvPr>
          <p:cNvSpPr txBox="1"/>
          <p:nvPr/>
        </p:nvSpPr>
        <p:spPr>
          <a:xfrm>
            <a:off x="5973421" y="557561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79646"/>
                </a:solidFill>
              </a:rPr>
              <a:t>filtered_gradient.t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7A87148-7B62-4EB8-9B4D-1849588AE1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79" y="2401919"/>
            <a:ext cx="3963221" cy="202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684E294-0F3F-40A9-8E14-1B07EACD1D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1245" y="2913897"/>
            <a:ext cx="914479" cy="335309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sp>
        <p:nvSpPr>
          <p:cNvPr id="89" name="矩形 88">
            <a:extLst>
              <a:ext uri="{FF2B5EF4-FFF2-40B4-BE49-F238E27FC236}">
                <a16:creationId xmlns:a16="http://schemas.microsoft.com/office/drawing/2014/main" id="{2ADA9B91-80AB-4F15-9EF4-423604234B78}"/>
              </a:ext>
            </a:extLst>
          </p:cNvPr>
          <p:cNvSpPr/>
          <p:nvPr/>
        </p:nvSpPr>
        <p:spPr>
          <a:xfrm rot="192323">
            <a:off x="4797825" y="2645326"/>
            <a:ext cx="198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endParaRPr lang="en-US" altLang="zh-TW" b="1" dirty="0">
              <a:solidFill>
                <a:srgbClr val="9BBB59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1B38DA-A3F4-4324-AFA2-0FB29A9587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10" y="2765426"/>
            <a:ext cx="3610822" cy="3098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0" name="3">
            <a:extLst>
              <a:ext uri="{FF2B5EF4-FFF2-40B4-BE49-F238E27FC236}">
                <a16:creationId xmlns:a16="http://schemas.microsoft.com/office/drawing/2014/main" id="{FD8890C2-5A3C-44F0-AE6D-F00B185D2144}"/>
              </a:ext>
            </a:extLst>
          </p:cNvPr>
          <p:cNvSpPr txBox="1"/>
          <p:nvPr/>
        </p:nvSpPr>
        <p:spPr>
          <a:xfrm>
            <a:off x="6775928" y="4692064"/>
            <a:ext cx="1056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r>
              <a:rPr lang="en-US" altLang="zh-TW" sz="1200" b="1" dirty="0">
                <a:solidFill>
                  <a:schemeClr val="accent1">
                    <a:lumMod val="25000"/>
                  </a:schemeClr>
                </a:solidFill>
              </a:rPr>
              <a:t>[0]</a:t>
            </a:r>
          </a:p>
        </p:txBody>
      </p:sp>
      <p:sp>
        <p:nvSpPr>
          <p:cNvPr id="91" name="4">
            <a:extLst>
              <a:ext uri="{FF2B5EF4-FFF2-40B4-BE49-F238E27FC236}">
                <a16:creationId xmlns:a16="http://schemas.microsoft.com/office/drawing/2014/main" id="{8FD77C68-29BC-4D1D-99E7-C53BEE46CBB7}"/>
              </a:ext>
            </a:extLst>
          </p:cNvPr>
          <p:cNvSpPr txBox="1"/>
          <p:nvPr/>
        </p:nvSpPr>
        <p:spPr>
          <a:xfrm>
            <a:off x="7029897" y="456638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EE5496"/>
                </a:solidFill>
              </a:rPr>
              <a:t>tensor_y</a:t>
            </a:r>
            <a:r>
              <a:rPr lang="en-US" altLang="zh-TW" sz="1200" b="1" dirty="0">
                <a:solidFill>
                  <a:srgbClr val="EE5496"/>
                </a:solidFill>
              </a:rPr>
              <a:t>[1]</a:t>
            </a:r>
          </a:p>
        </p:txBody>
      </p:sp>
      <p:sp>
        <p:nvSpPr>
          <p:cNvPr id="92" name="5">
            <a:extLst>
              <a:ext uri="{FF2B5EF4-FFF2-40B4-BE49-F238E27FC236}">
                <a16:creationId xmlns:a16="http://schemas.microsoft.com/office/drawing/2014/main" id="{A5CB438C-5148-44EA-BD90-9B9C6FC828B6}"/>
              </a:ext>
            </a:extLst>
          </p:cNvPr>
          <p:cNvSpPr txBox="1"/>
          <p:nvPr/>
        </p:nvSpPr>
        <p:spPr>
          <a:xfrm>
            <a:off x="7185954" y="4444329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F79646"/>
                </a:solidFill>
              </a:rPr>
              <a:t>tensor_y</a:t>
            </a:r>
            <a:r>
              <a:rPr lang="en-US" altLang="zh-TW" sz="1200" b="1" dirty="0">
                <a:solidFill>
                  <a:srgbClr val="F79646"/>
                </a:solidFill>
              </a:rPr>
              <a:t>[2]</a:t>
            </a:r>
          </a:p>
        </p:txBody>
      </p:sp>
      <p:sp>
        <p:nvSpPr>
          <p:cNvPr id="93" name="6">
            <a:extLst>
              <a:ext uri="{FF2B5EF4-FFF2-40B4-BE49-F238E27FC236}">
                <a16:creationId xmlns:a16="http://schemas.microsoft.com/office/drawing/2014/main" id="{CD77BBD9-562B-4B43-935C-6F8AE5721B8C}"/>
              </a:ext>
            </a:extLst>
          </p:cNvPr>
          <p:cNvSpPr txBox="1"/>
          <p:nvPr/>
        </p:nvSpPr>
        <p:spPr>
          <a:xfrm>
            <a:off x="7296813" y="4330223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B050"/>
                </a:solidFill>
              </a:rPr>
              <a:t>tensor_y</a:t>
            </a:r>
            <a:r>
              <a:rPr lang="en-US" altLang="zh-TW" sz="1200" b="1" dirty="0">
                <a:solidFill>
                  <a:srgbClr val="00B050"/>
                </a:solidFill>
              </a:rPr>
              <a:t>[3]</a:t>
            </a:r>
          </a:p>
        </p:txBody>
      </p:sp>
      <p:sp>
        <p:nvSpPr>
          <p:cNvPr id="94" name="7">
            <a:extLst>
              <a:ext uri="{FF2B5EF4-FFF2-40B4-BE49-F238E27FC236}">
                <a16:creationId xmlns:a16="http://schemas.microsoft.com/office/drawing/2014/main" id="{42ED4F4C-B7F0-4C86-B778-C8D423B4435B}"/>
              </a:ext>
            </a:extLst>
          </p:cNvPr>
          <p:cNvSpPr txBox="1"/>
          <p:nvPr/>
        </p:nvSpPr>
        <p:spPr>
          <a:xfrm>
            <a:off x="7395158" y="4216117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70C0"/>
                </a:solidFill>
              </a:rPr>
              <a:t>tensor_y</a:t>
            </a:r>
            <a:r>
              <a:rPr lang="en-US" altLang="zh-TW" sz="1200" b="1" dirty="0">
                <a:solidFill>
                  <a:srgbClr val="0070C0"/>
                </a:solidFill>
              </a:rPr>
              <a:t>[4]</a:t>
            </a:r>
          </a:p>
        </p:txBody>
      </p:sp>
      <p:sp>
        <p:nvSpPr>
          <p:cNvPr id="95" name="8">
            <a:extLst>
              <a:ext uri="{FF2B5EF4-FFF2-40B4-BE49-F238E27FC236}">
                <a16:creationId xmlns:a16="http://schemas.microsoft.com/office/drawing/2014/main" id="{F468E122-BD75-42EB-888C-ABDB8960AE7C}"/>
              </a:ext>
            </a:extLst>
          </p:cNvPr>
          <p:cNvSpPr txBox="1"/>
          <p:nvPr/>
        </p:nvSpPr>
        <p:spPr>
          <a:xfrm>
            <a:off x="7482658" y="4104095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7030A0"/>
                </a:solidFill>
              </a:rPr>
              <a:t>tensor_y</a:t>
            </a:r>
            <a:r>
              <a:rPr lang="en-US" altLang="zh-TW" sz="1200" b="1" dirty="0">
                <a:solidFill>
                  <a:srgbClr val="7030A0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881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836934" y="906576"/>
            <a:ext cx="7349123" cy="603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Brief background introduction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</a:t>
            </a:r>
            <a:r>
              <a:rPr lang="zh-TW" altLang="en-US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implementation </a:t>
            </a:r>
            <a:r>
              <a:rPr lang="en-US" altLang="zh-TW" sz="12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(lab2)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algorithm C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v.s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. HLS simulation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synthesis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FSIC simulation </a:t>
            </a:r>
            <a:r>
              <a:rPr lang="en-US" altLang="zh-TW" sz="12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(lab1)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Integrate into FSIC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FSIC</a:t>
            </a:r>
            <a:r>
              <a:rPr lang="zh-TW" altLang="en-US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simulation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FSIC-FPGA </a:t>
            </a:r>
            <a:r>
              <a:rPr lang="en-US" altLang="zh-TW" sz="12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(lab4)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FSIC-FPGA simulation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FSIC-FPGA validation (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onlineFPGA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Performance comparison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b="1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2400"/>
              <a:buFont typeface="Hammersmith One"/>
              <a:buNone/>
              <a:tabLst/>
              <a:defRPr/>
            </a:pP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  <a:uLnTx/>
                <a:uFillTx/>
                <a:latin typeface="Hammersmith One"/>
                <a:sym typeface="Hammersmith One"/>
              </a:rPr>
              <a:t>Outline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</p:spTree>
    <p:extLst>
      <p:ext uri="{BB962C8B-B14F-4D97-AF65-F5344CB8AC3E}">
        <p14:creationId xmlns:p14="http://schemas.microsoft.com/office/powerpoint/2010/main" val="2378163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Software / algorithm C (reference code):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8.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Reference software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D3BFA0-DF54-4079-8778-E58D92B9DF5F}"/>
              </a:ext>
            </a:extLst>
          </p:cNvPr>
          <p:cNvSpPr/>
          <p:nvPr/>
        </p:nvSpPr>
        <p:spPr>
          <a:xfrm>
            <a:off x="7754983" y="1676253"/>
            <a:ext cx="205689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gradient_xy_calc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528510" y="2115106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26B2CF-82BB-4A98-B5B1-419704D35962}"/>
              </a:ext>
            </a:extLst>
          </p:cNvPr>
          <p:cNvSpPr txBox="1"/>
          <p:nvPr/>
        </p:nvSpPr>
        <p:spPr>
          <a:xfrm>
            <a:off x="10551953" y="731241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2238FE1-6253-4D42-AA4F-4D6FDAA94598}"/>
              </a:ext>
            </a:extLst>
          </p:cNvPr>
          <p:cNvSpPr txBox="1"/>
          <p:nvPr/>
        </p:nvSpPr>
        <p:spPr>
          <a:xfrm>
            <a:off x="9155235" y="7263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1BF9E7-7241-4C30-AAEB-7CDF67A77F6B}"/>
              </a:ext>
            </a:extLst>
          </p:cNvPr>
          <p:cNvSpPr txBox="1"/>
          <p:nvPr/>
        </p:nvSpPr>
        <p:spPr>
          <a:xfrm>
            <a:off x="10217097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F1EF2A-356C-447B-8ED1-77B306B0D382}"/>
              </a:ext>
            </a:extLst>
          </p:cNvPr>
          <p:cNvSpPr txBox="1"/>
          <p:nvPr/>
        </p:nvSpPr>
        <p:spPr>
          <a:xfrm>
            <a:off x="10880398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E7A6B69-BFDA-4D4E-A84B-5A5E3F159A8E}"/>
              </a:ext>
            </a:extLst>
          </p:cNvPr>
          <p:cNvSpPr txBox="1"/>
          <p:nvPr/>
        </p:nvSpPr>
        <p:spPr>
          <a:xfrm>
            <a:off x="11186091" y="7252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</a:t>
            </a:r>
            <a:endParaRPr lang="zh-TW" altLang="en-US" b="1" dirty="0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8AFF6EC-FB97-48AE-B7FE-B8B8ED9C15BB}"/>
              </a:ext>
            </a:extLst>
          </p:cNvPr>
          <p:cNvCxnSpPr>
            <a:cxnSpLocks/>
          </p:cNvCxnSpPr>
          <p:nvPr/>
        </p:nvCxnSpPr>
        <p:spPr>
          <a:xfrm flipH="1">
            <a:off x="8811962" y="1348740"/>
            <a:ext cx="1951981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1771F66-F23E-453A-BFFF-0532BA6F692F}"/>
              </a:ext>
            </a:extLst>
          </p:cNvPr>
          <p:cNvCxnSpPr>
            <a:cxnSpLocks/>
          </p:cNvCxnSpPr>
          <p:nvPr/>
        </p:nvCxnSpPr>
        <p:spPr>
          <a:xfrm>
            <a:off x="8818312" y="1348740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D297E3C9-0719-4099-8613-89C7F9F3E6EC}"/>
              </a:ext>
            </a:extLst>
          </p:cNvPr>
          <p:cNvSpPr/>
          <p:nvPr/>
        </p:nvSpPr>
        <p:spPr>
          <a:xfrm>
            <a:off x="10653738" y="1294171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03EF889-B01E-4379-83E3-BD5B7EBA9B19}"/>
              </a:ext>
            </a:extLst>
          </p:cNvPr>
          <p:cNvSpPr txBox="1"/>
          <p:nvPr/>
        </p:nvSpPr>
        <p:spPr>
          <a:xfrm>
            <a:off x="7485852" y="21896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8910401" y="235878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497616" y="237214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9887350" y="297584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295677" y="3304411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9869239" y="356241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295677" y="3904027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9882541" y="41614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295682" y="4504154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9897498" y="47806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295682" y="5109488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9903736" y="538439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295682" y="5714816"/>
            <a:ext cx="3183655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flow_calc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9901171" y="6039759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9388210" y="632014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9894970" y="5433488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9894970" y="482862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9874457" y="422802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9869239" y="362517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9869239" y="3032631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290702" y="2730108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502693" y="243443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8938587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1DA6DF8-45C7-4FAB-915E-F4E2BF5D55CB}"/>
              </a:ext>
            </a:extLst>
          </p:cNvPr>
          <p:cNvCxnSpPr>
            <a:cxnSpLocks/>
          </p:cNvCxnSpPr>
          <p:nvPr/>
        </p:nvCxnSpPr>
        <p:spPr>
          <a:xfrm>
            <a:off x="8720038" y="2019696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C563832-E2DD-4E03-8769-61D171A0ABF1}"/>
              </a:ext>
            </a:extLst>
          </p:cNvPr>
          <p:cNvCxnSpPr>
            <a:cxnSpLocks/>
          </p:cNvCxnSpPr>
          <p:nvPr/>
        </p:nvCxnSpPr>
        <p:spPr>
          <a:xfrm>
            <a:off x="1136168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A1C0F95-ECC7-43DE-9353-DF08EA42FC8B}"/>
              </a:ext>
            </a:extLst>
          </p:cNvPr>
          <p:cNvCxnSpPr>
            <a:cxnSpLocks/>
          </p:cNvCxnSpPr>
          <p:nvPr/>
        </p:nvCxnSpPr>
        <p:spPr>
          <a:xfrm>
            <a:off x="11036853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C70FDA6-F4EF-4A81-ABFA-87C063DA87F5}"/>
              </a:ext>
            </a:extLst>
          </p:cNvPr>
          <p:cNvCxnSpPr>
            <a:cxnSpLocks/>
          </p:cNvCxnSpPr>
          <p:nvPr/>
        </p:nvCxnSpPr>
        <p:spPr>
          <a:xfrm>
            <a:off x="10712015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1F303E22-9B04-4A0B-AE72-63551C9B7BE8}"/>
              </a:ext>
            </a:extLst>
          </p:cNvPr>
          <p:cNvCxnSpPr>
            <a:cxnSpLocks/>
          </p:cNvCxnSpPr>
          <p:nvPr/>
        </p:nvCxnSpPr>
        <p:spPr>
          <a:xfrm>
            <a:off x="10387177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6F80BB3-FED5-401D-8684-A8E87D283930}"/>
              </a:ext>
            </a:extLst>
          </p:cNvPr>
          <p:cNvCxnSpPr>
            <a:cxnSpLocks/>
          </p:cNvCxnSpPr>
          <p:nvPr/>
        </p:nvCxnSpPr>
        <p:spPr>
          <a:xfrm>
            <a:off x="10062339" y="1085850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FB61FB27-560D-4E97-9A3F-9B6FBDB7A4B0}"/>
              </a:ext>
            </a:extLst>
          </p:cNvPr>
          <p:cNvCxnSpPr>
            <a:cxnSpLocks/>
          </p:cNvCxnSpPr>
          <p:nvPr/>
        </p:nvCxnSpPr>
        <p:spPr>
          <a:xfrm flipV="1">
            <a:off x="3725884" y="2093183"/>
            <a:ext cx="1095583" cy="2607184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!!main frame">
            <a:extLst>
              <a:ext uri="{FF2B5EF4-FFF2-40B4-BE49-F238E27FC236}">
                <a16:creationId xmlns:a16="http://schemas.microsoft.com/office/drawing/2014/main" id="{540A7ECE-8B10-42E7-8CB0-C9477703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052" y="3956052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98" name="圖片 97">
            <a:extLst>
              <a:ext uri="{FF2B5EF4-FFF2-40B4-BE49-F238E27FC236}">
                <a16:creationId xmlns:a16="http://schemas.microsoft.com/office/drawing/2014/main" id="{CF262C0E-5AD0-4111-B18F-20686483C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53" y="3851231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99" name="圖片 98">
            <a:extLst>
              <a:ext uri="{FF2B5EF4-FFF2-40B4-BE49-F238E27FC236}">
                <a16:creationId xmlns:a16="http://schemas.microsoft.com/office/drawing/2014/main" id="{AD724336-DB0F-4092-9089-FF1EB26C6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805" y="3762056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3E632135-17A3-4396-80B5-A15FC27E9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683" y="2538224"/>
            <a:ext cx="2895851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1" name="圖片 100">
            <a:extLst>
              <a:ext uri="{FF2B5EF4-FFF2-40B4-BE49-F238E27FC236}">
                <a16:creationId xmlns:a16="http://schemas.microsoft.com/office/drawing/2014/main" id="{55E579FB-A8EF-4B18-8917-321700754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799" y="2480774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2" name="圖片 101">
            <a:extLst>
              <a:ext uri="{FF2B5EF4-FFF2-40B4-BE49-F238E27FC236}">
                <a16:creationId xmlns:a16="http://schemas.microsoft.com/office/drawing/2014/main" id="{9C383154-1EA0-4DEA-8173-9200B27C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870" y="2423324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3" name="圖片 102">
            <a:extLst>
              <a:ext uri="{FF2B5EF4-FFF2-40B4-BE49-F238E27FC236}">
                <a16:creationId xmlns:a16="http://schemas.microsoft.com/office/drawing/2014/main" id="{9BEB4D75-FF0C-4806-96F5-08C54E840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941" y="2347847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4" name="圖片 103">
            <a:extLst>
              <a:ext uri="{FF2B5EF4-FFF2-40B4-BE49-F238E27FC236}">
                <a16:creationId xmlns:a16="http://schemas.microsoft.com/office/drawing/2014/main" id="{8869FE17-1455-46D5-A519-43B35E831C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050" y="2271319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5" name="圖片 104">
            <a:extLst>
              <a:ext uri="{FF2B5EF4-FFF2-40B4-BE49-F238E27FC236}">
                <a16:creationId xmlns:a16="http://schemas.microsoft.com/office/drawing/2014/main" id="{BE82BD90-096F-4F33-B467-E4EC3F0477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277" y="2188694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8D41E378-F647-44A0-9BE7-3F76D763654B}"/>
              </a:ext>
            </a:extLst>
          </p:cNvPr>
          <p:cNvCxnSpPr>
            <a:cxnSpLocks/>
          </p:cNvCxnSpPr>
          <p:nvPr/>
        </p:nvCxnSpPr>
        <p:spPr>
          <a:xfrm flipV="1">
            <a:off x="4011642" y="2082422"/>
            <a:ext cx="1112176" cy="2646670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18150C48-87A9-4312-BAFB-66F1C35A9670}"/>
              </a:ext>
            </a:extLst>
          </p:cNvPr>
          <p:cNvCxnSpPr>
            <a:cxnSpLocks/>
          </p:cNvCxnSpPr>
          <p:nvPr/>
        </p:nvCxnSpPr>
        <p:spPr>
          <a:xfrm flipV="1">
            <a:off x="3767952" y="2187243"/>
            <a:ext cx="1119998" cy="2665283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23">
            <a:extLst>
              <a:ext uri="{FF2B5EF4-FFF2-40B4-BE49-F238E27FC236}">
                <a16:creationId xmlns:a16="http://schemas.microsoft.com/office/drawing/2014/main" id="{7FAF89E9-EF30-4AD1-A248-47B81A9770B6}"/>
              </a:ext>
            </a:extLst>
          </p:cNvPr>
          <p:cNvSpPr txBox="1"/>
          <p:nvPr/>
        </p:nvSpPr>
        <p:spPr>
          <a:xfrm>
            <a:off x="5275891" y="605696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filtered_gradient.x</a:t>
            </a:r>
            <a:endParaRPr lang="en-US" altLang="zh-TW" b="1" dirty="0">
              <a:solidFill>
                <a:srgbClr val="7030A0"/>
              </a:solidFill>
            </a:endParaRPr>
          </a:p>
        </p:txBody>
      </p:sp>
      <p:sp>
        <p:nvSpPr>
          <p:cNvPr id="108" name="1">
            <a:extLst>
              <a:ext uri="{FF2B5EF4-FFF2-40B4-BE49-F238E27FC236}">
                <a16:creationId xmlns:a16="http://schemas.microsoft.com/office/drawing/2014/main" id="{B2151D10-F8E2-442F-BB76-571B09935E16}"/>
              </a:ext>
            </a:extLst>
          </p:cNvPr>
          <p:cNvSpPr txBox="1"/>
          <p:nvPr/>
        </p:nvSpPr>
        <p:spPr>
          <a:xfrm>
            <a:off x="5771146" y="582382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B050"/>
                </a:solidFill>
              </a:rPr>
              <a:t>filtered_gradient.y</a:t>
            </a:r>
            <a:endParaRPr lang="en-US" altLang="zh-TW" b="1" dirty="0">
              <a:solidFill>
                <a:srgbClr val="00B050"/>
              </a:solidFill>
            </a:endParaRPr>
          </a:p>
        </p:txBody>
      </p:sp>
      <p:sp>
        <p:nvSpPr>
          <p:cNvPr id="109" name="2">
            <a:extLst>
              <a:ext uri="{FF2B5EF4-FFF2-40B4-BE49-F238E27FC236}">
                <a16:creationId xmlns:a16="http://schemas.microsoft.com/office/drawing/2014/main" id="{0C9D8E5D-9526-4E32-A35E-043EC7ABE90F}"/>
              </a:ext>
            </a:extLst>
          </p:cNvPr>
          <p:cNvSpPr txBox="1"/>
          <p:nvPr/>
        </p:nvSpPr>
        <p:spPr>
          <a:xfrm>
            <a:off x="5973421" y="557561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79646"/>
                </a:solidFill>
              </a:rPr>
              <a:t>filtered_gradient.t</a:t>
            </a:r>
          </a:p>
        </p:txBody>
      </p:sp>
      <p:pic>
        <p:nvPicPr>
          <p:cNvPr id="88" name="圖片 87">
            <a:extLst>
              <a:ext uri="{FF2B5EF4-FFF2-40B4-BE49-F238E27FC236}">
                <a16:creationId xmlns:a16="http://schemas.microsoft.com/office/drawing/2014/main" id="{4ACC9CCB-C6F5-4866-9979-7EC0846C2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068" y="1328241"/>
            <a:ext cx="2895851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sp>
        <p:nvSpPr>
          <p:cNvPr id="90" name="2">
            <a:extLst>
              <a:ext uri="{FF2B5EF4-FFF2-40B4-BE49-F238E27FC236}">
                <a16:creationId xmlns:a16="http://schemas.microsoft.com/office/drawing/2014/main" id="{EC5A7B7E-0F01-40AD-99E1-C485CABC4084}"/>
              </a:ext>
            </a:extLst>
          </p:cNvPr>
          <p:cNvSpPr txBox="1"/>
          <p:nvPr/>
        </p:nvSpPr>
        <p:spPr>
          <a:xfrm>
            <a:off x="5655967" y="2480774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25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outputs</a:t>
            </a:r>
          </a:p>
        </p:txBody>
      </p:sp>
      <p:sp>
        <p:nvSpPr>
          <p:cNvPr id="117" name="3">
            <a:extLst>
              <a:ext uri="{FF2B5EF4-FFF2-40B4-BE49-F238E27FC236}">
                <a16:creationId xmlns:a16="http://schemas.microsoft.com/office/drawing/2014/main" id="{401F3F5B-7F41-4589-A932-ACFD9F849D6F}"/>
              </a:ext>
            </a:extLst>
          </p:cNvPr>
          <p:cNvSpPr txBox="1"/>
          <p:nvPr/>
        </p:nvSpPr>
        <p:spPr>
          <a:xfrm>
            <a:off x="6775928" y="4692064"/>
            <a:ext cx="1056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accent1">
                    <a:lumMod val="25000"/>
                  </a:schemeClr>
                </a:solidFill>
              </a:rPr>
              <a:t>tensor[0]</a:t>
            </a:r>
          </a:p>
        </p:txBody>
      </p:sp>
      <p:sp>
        <p:nvSpPr>
          <p:cNvPr id="118" name="4">
            <a:extLst>
              <a:ext uri="{FF2B5EF4-FFF2-40B4-BE49-F238E27FC236}">
                <a16:creationId xmlns:a16="http://schemas.microsoft.com/office/drawing/2014/main" id="{A0725701-9DFC-4776-9CA8-5B0FF22E73E5}"/>
              </a:ext>
            </a:extLst>
          </p:cNvPr>
          <p:cNvSpPr txBox="1"/>
          <p:nvPr/>
        </p:nvSpPr>
        <p:spPr>
          <a:xfrm>
            <a:off x="7114855" y="4566382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EE5496"/>
                </a:solidFill>
              </a:rPr>
              <a:t>tensor[1]</a:t>
            </a:r>
          </a:p>
        </p:txBody>
      </p:sp>
      <p:sp>
        <p:nvSpPr>
          <p:cNvPr id="119" name="5">
            <a:extLst>
              <a:ext uri="{FF2B5EF4-FFF2-40B4-BE49-F238E27FC236}">
                <a16:creationId xmlns:a16="http://schemas.microsoft.com/office/drawing/2014/main" id="{BCF2DA2C-A96C-47D9-A620-E046A54C7CA5}"/>
              </a:ext>
            </a:extLst>
          </p:cNvPr>
          <p:cNvSpPr txBox="1"/>
          <p:nvPr/>
        </p:nvSpPr>
        <p:spPr>
          <a:xfrm>
            <a:off x="7270912" y="4444329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79646"/>
                </a:solidFill>
              </a:rPr>
              <a:t>tensor[2]</a:t>
            </a:r>
          </a:p>
        </p:txBody>
      </p:sp>
      <p:sp>
        <p:nvSpPr>
          <p:cNvPr id="120" name="6">
            <a:extLst>
              <a:ext uri="{FF2B5EF4-FFF2-40B4-BE49-F238E27FC236}">
                <a16:creationId xmlns:a16="http://schemas.microsoft.com/office/drawing/2014/main" id="{015FB3BB-D4B6-4584-A89D-05A74FC8BACC}"/>
              </a:ext>
            </a:extLst>
          </p:cNvPr>
          <p:cNvSpPr txBox="1"/>
          <p:nvPr/>
        </p:nvSpPr>
        <p:spPr>
          <a:xfrm>
            <a:off x="7381771" y="4330223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tensor[3]</a:t>
            </a:r>
          </a:p>
        </p:txBody>
      </p:sp>
      <p:sp>
        <p:nvSpPr>
          <p:cNvPr id="121" name="7">
            <a:extLst>
              <a:ext uri="{FF2B5EF4-FFF2-40B4-BE49-F238E27FC236}">
                <a16:creationId xmlns:a16="http://schemas.microsoft.com/office/drawing/2014/main" id="{50D80A20-D19B-4E19-AD69-134E123EBA56}"/>
              </a:ext>
            </a:extLst>
          </p:cNvPr>
          <p:cNvSpPr txBox="1"/>
          <p:nvPr/>
        </p:nvSpPr>
        <p:spPr>
          <a:xfrm>
            <a:off x="7480116" y="4216117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70C0"/>
                </a:solidFill>
              </a:rPr>
              <a:t>tensor[4]</a:t>
            </a:r>
          </a:p>
        </p:txBody>
      </p:sp>
      <p:sp>
        <p:nvSpPr>
          <p:cNvPr id="122" name="8">
            <a:extLst>
              <a:ext uri="{FF2B5EF4-FFF2-40B4-BE49-F238E27FC236}">
                <a16:creationId xmlns:a16="http://schemas.microsoft.com/office/drawing/2014/main" id="{4692317E-B83E-485F-B195-0740B13E7C45}"/>
              </a:ext>
            </a:extLst>
          </p:cNvPr>
          <p:cNvSpPr txBox="1"/>
          <p:nvPr/>
        </p:nvSpPr>
        <p:spPr>
          <a:xfrm>
            <a:off x="7567616" y="4104095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7030A0"/>
                </a:solidFill>
              </a:rPr>
              <a:t>tensor[5]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A515011-7476-4128-B709-19B2BCA9F7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97" y="3525798"/>
            <a:ext cx="3540486" cy="2730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9EA7D5AC-6019-4210-BFEE-C9F9A6C8A0DB}"/>
                  </a:ext>
                </a:extLst>
              </p:cNvPr>
              <p:cNvSpPr txBox="1"/>
              <p:nvPr/>
            </p:nvSpPr>
            <p:spPr>
              <a:xfrm>
                <a:off x="677228" y="2207539"/>
                <a:ext cx="2558136" cy="118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15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15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15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TW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sz="1600" b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TW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sz="1600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9EA7D5AC-6019-4210-BFEE-C9F9A6C8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8" y="2207539"/>
                <a:ext cx="2558136" cy="11892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2CC10CA0-F819-4836-B171-6F9C6C12663F}"/>
                  </a:ext>
                </a:extLst>
              </p:cNvPr>
              <p:cNvSpPr txBox="1"/>
              <p:nvPr/>
            </p:nvSpPr>
            <p:spPr>
              <a:xfrm>
                <a:off x="84193" y="16650"/>
                <a:ext cx="1577804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TW" altLang="en-US" sz="12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1200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200" b="0" i="0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out</m:t>
                                </m:r>
                                <m:r>
                                  <a:rPr lang="en-US" altLang="zh-TW" sz="120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20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product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TW" altLang="en-US" sz="120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200" i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zh-TW" altLang="en-US" sz="1200" i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altLang="en-US" sz="120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n-US" sz="1200" i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TW" altLang="en-US" sz="1200" i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TW" altLang="en-US" sz="120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n-US" sz="1200" i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TW" altLang="en-US" sz="1200" i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20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out</m:t>
                                </m:r>
                                <m:r>
                                  <a:rPr lang="en-US" altLang="zh-TW" sz="120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120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product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zh-TW" altLang="en-US" sz="120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200" b="0" i="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zh-TW" altLang="en-US" sz="120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altLang="en-US" sz="120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n-US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TW" altLang="en-US" sz="120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n-US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TW" sz="1200" i="1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product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zh-TW" altLang="en-US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product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200" b="0" i="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  <m:r>
                                      <a:rPr lang="zh-TW" altLang="en-US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200" b="0" i="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product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200" b="0" i="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</m:d>
                                    <m:r>
                                      <a:rPr lang="zh-TW" altLang="en-US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200" b="0" i="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out</m:t>
                                    </m:r>
                                    <m: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product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1200" b="0" i="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d>
                                    <m:r>
                                      <a:rPr lang="zh-TW" altLang="en-US" sz="1200"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200" b="0" i="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1200" i="1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120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200" b="0" i="0" smtClean="0">
                                            <a:solidFill>
                                              <a:schemeClr val="bg1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2CC10CA0-F819-4836-B171-6F9C6C126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3" y="16650"/>
                <a:ext cx="1577804" cy="12730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706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90;p92">
            <a:extLst>
              <a:ext uri="{FF2B5EF4-FFF2-40B4-BE49-F238E27FC236}">
                <a16:creationId xmlns:a16="http://schemas.microsoft.com/office/drawing/2014/main" id="{5D6F5D53-5E0C-4569-96E5-089C52F343E4}"/>
              </a:ext>
            </a:extLst>
          </p:cNvPr>
          <p:cNvSpPr txBox="1">
            <a:spLocks/>
          </p:cNvSpPr>
          <p:nvPr/>
        </p:nvSpPr>
        <p:spPr>
          <a:xfrm>
            <a:off x="1228163" y="2180801"/>
            <a:ext cx="9735671" cy="2318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7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</a:t>
            </a:r>
            <a:r>
              <a:rPr lang="zh-TW" altLang="en-US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implementation</a:t>
            </a:r>
            <a:endParaRPr lang="en-US" altLang="zh-TW" sz="48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4" name="Google Shape;2091;p92">
            <a:extLst>
              <a:ext uri="{FF2B5EF4-FFF2-40B4-BE49-F238E27FC236}">
                <a16:creationId xmlns:a16="http://schemas.microsoft.com/office/drawing/2014/main" id="{CE23EA88-714B-45CB-940A-7EB07F3CC819}"/>
              </a:ext>
            </a:extLst>
          </p:cNvPr>
          <p:cNvSpPr txBox="1">
            <a:spLocks/>
          </p:cNvSpPr>
          <p:nvPr/>
        </p:nvSpPr>
        <p:spPr>
          <a:xfrm>
            <a:off x="2692399" y="1371600"/>
            <a:ext cx="6807200" cy="1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0000" b="1" i="0" u="none" strike="noStrike" cap="none">
                <a:solidFill>
                  <a:schemeClr val="accen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12000"/>
              <a:buFont typeface="Hammersmith One"/>
              <a:buNone/>
              <a:tabLst/>
              <a:defRPr/>
            </a:pPr>
            <a:r>
              <a:rPr kumimoji="0" lang="en" sz="10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ammersmith One"/>
                <a:sym typeface="Hammersmith One"/>
              </a:rPr>
              <a:t>0</a:t>
            </a:r>
            <a:r>
              <a:rPr kumimoji="0" lang="en-US" altLang="zh-TW" sz="10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ammersmith One"/>
                <a:sym typeface="Hammersmith One"/>
              </a:rPr>
              <a:t>2</a:t>
            </a:r>
            <a:endParaRPr kumimoji="0" lang="en" sz="100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3C9FE4C-308C-463D-AC35-29972E1BA84D}"/>
              </a:ext>
            </a:extLst>
          </p:cNvPr>
          <p:cNvSpPr txBox="1"/>
          <p:nvPr/>
        </p:nvSpPr>
        <p:spPr>
          <a:xfrm>
            <a:off x="5676652" y="413024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(lab 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9434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Software / algorithm C (reference code):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Reference software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122" name="!!Iy">
            <a:extLst>
              <a:ext uri="{FF2B5EF4-FFF2-40B4-BE49-F238E27FC236}">
                <a16:creationId xmlns:a16="http://schemas.microsoft.com/office/drawing/2014/main" id="{BC686716-FA6B-421A-8DD2-4D4DEED116A5}"/>
              </a:ext>
            </a:extLst>
          </p:cNvPr>
          <p:cNvSpPr/>
          <p:nvPr/>
        </p:nvSpPr>
        <p:spPr>
          <a:xfrm>
            <a:off x="8025340" y="2091718"/>
            <a:ext cx="205689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gradient_xy_calc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BA2C7A9F-B789-40B2-BAD8-9D0EEC3064AA}"/>
              </a:ext>
            </a:extLst>
          </p:cNvPr>
          <p:cNvSpPr/>
          <p:nvPr/>
        </p:nvSpPr>
        <p:spPr>
          <a:xfrm>
            <a:off x="9798867" y="2530571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318B07BF-943C-4A32-B9B5-F9F3C005E78B}"/>
              </a:ext>
            </a:extLst>
          </p:cNvPr>
          <p:cNvSpPr txBox="1"/>
          <p:nvPr/>
        </p:nvSpPr>
        <p:spPr>
          <a:xfrm>
            <a:off x="10822310" y="1146706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1C856FE1-1799-4930-AC51-4881EFDC0491}"/>
              </a:ext>
            </a:extLst>
          </p:cNvPr>
          <p:cNvSpPr txBox="1"/>
          <p:nvPr/>
        </p:nvSpPr>
        <p:spPr>
          <a:xfrm>
            <a:off x="9425592" y="114183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EDD74B00-1FB9-4A0E-9C03-C69F011FB9CC}"/>
              </a:ext>
            </a:extLst>
          </p:cNvPr>
          <p:cNvSpPr txBox="1"/>
          <p:nvPr/>
        </p:nvSpPr>
        <p:spPr>
          <a:xfrm>
            <a:off x="10487454" y="1140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7CE68DA6-E50C-4E3F-94A9-D717686F3C4D}"/>
              </a:ext>
            </a:extLst>
          </p:cNvPr>
          <p:cNvSpPr txBox="1"/>
          <p:nvPr/>
        </p:nvSpPr>
        <p:spPr>
          <a:xfrm>
            <a:off x="11150755" y="1140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A9B6CC8-BFFF-4956-96F5-C10FAF48C56B}"/>
              </a:ext>
            </a:extLst>
          </p:cNvPr>
          <p:cNvSpPr txBox="1"/>
          <p:nvPr/>
        </p:nvSpPr>
        <p:spPr>
          <a:xfrm>
            <a:off x="11456448" y="1140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</a:t>
            </a:r>
            <a:endParaRPr lang="zh-TW" altLang="en-US" b="1" dirty="0"/>
          </a:p>
        </p:txBody>
      </p: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4206DDBB-243C-497D-B22B-19041FA82609}"/>
              </a:ext>
            </a:extLst>
          </p:cNvPr>
          <p:cNvCxnSpPr>
            <a:cxnSpLocks/>
          </p:cNvCxnSpPr>
          <p:nvPr/>
        </p:nvCxnSpPr>
        <p:spPr>
          <a:xfrm flipH="1">
            <a:off x="9082319" y="1764205"/>
            <a:ext cx="1951981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6E997A39-4F06-4C07-A02B-62C20736A1D5}"/>
              </a:ext>
            </a:extLst>
          </p:cNvPr>
          <p:cNvCxnSpPr>
            <a:cxnSpLocks/>
          </p:cNvCxnSpPr>
          <p:nvPr/>
        </p:nvCxnSpPr>
        <p:spPr>
          <a:xfrm>
            <a:off x="9088669" y="1764205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橢圓 130">
            <a:extLst>
              <a:ext uri="{FF2B5EF4-FFF2-40B4-BE49-F238E27FC236}">
                <a16:creationId xmlns:a16="http://schemas.microsoft.com/office/drawing/2014/main" id="{B4C784B3-E4C6-42C3-864E-2111FC31FB95}"/>
              </a:ext>
            </a:extLst>
          </p:cNvPr>
          <p:cNvSpPr/>
          <p:nvPr/>
        </p:nvSpPr>
        <p:spPr>
          <a:xfrm>
            <a:off x="10924095" y="1709636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29BF7871-C51B-48D2-87C8-41A4260A3693}"/>
              </a:ext>
            </a:extLst>
          </p:cNvPr>
          <p:cNvSpPr txBox="1"/>
          <p:nvPr/>
        </p:nvSpPr>
        <p:spPr>
          <a:xfrm>
            <a:off x="7454251" y="26051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EFD953A7-2062-4EFB-A967-D907E2F8B587}"/>
              </a:ext>
            </a:extLst>
          </p:cNvPr>
          <p:cNvSpPr txBox="1"/>
          <p:nvPr/>
        </p:nvSpPr>
        <p:spPr>
          <a:xfrm>
            <a:off x="9180758" y="27742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D5A0C33B-AF0F-4F12-9425-8E502C183E4F}"/>
              </a:ext>
            </a:extLst>
          </p:cNvPr>
          <p:cNvSpPr txBox="1"/>
          <p:nvPr/>
        </p:nvSpPr>
        <p:spPr>
          <a:xfrm>
            <a:off x="10767973" y="278761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B53B8D78-8553-41D8-BCA2-CE378A215A4B}"/>
              </a:ext>
            </a:extLst>
          </p:cNvPr>
          <p:cNvSpPr txBox="1"/>
          <p:nvPr/>
        </p:nvSpPr>
        <p:spPr>
          <a:xfrm>
            <a:off x="10157707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F58D035-6E84-435E-9E7C-D46380DBF72B}"/>
              </a:ext>
            </a:extLst>
          </p:cNvPr>
          <p:cNvSpPr/>
          <p:nvPr/>
        </p:nvSpPr>
        <p:spPr>
          <a:xfrm>
            <a:off x="8566034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CCE00120-9754-4965-8F84-FB4672D36248}"/>
              </a:ext>
            </a:extLst>
          </p:cNvPr>
          <p:cNvSpPr txBox="1"/>
          <p:nvPr/>
        </p:nvSpPr>
        <p:spPr>
          <a:xfrm>
            <a:off x="10139596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4F7D8313-ADE7-42A5-8F59-DE7ECEE4EA21}"/>
              </a:ext>
            </a:extLst>
          </p:cNvPr>
          <p:cNvSpPr/>
          <p:nvPr/>
        </p:nvSpPr>
        <p:spPr>
          <a:xfrm>
            <a:off x="8566034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9B037CB2-0149-4D32-89B7-B2728A165EFD}"/>
              </a:ext>
            </a:extLst>
          </p:cNvPr>
          <p:cNvSpPr txBox="1"/>
          <p:nvPr/>
        </p:nvSpPr>
        <p:spPr>
          <a:xfrm>
            <a:off x="10152898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8645FD2B-0389-4918-9A3F-EC774D9DEB02}"/>
              </a:ext>
            </a:extLst>
          </p:cNvPr>
          <p:cNvSpPr/>
          <p:nvPr/>
        </p:nvSpPr>
        <p:spPr>
          <a:xfrm>
            <a:off x="8566039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D8709B5E-06A0-4BE9-BDF7-CDE27905984B}"/>
              </a:ext>
            </a:extLst>
          </p:cNvPr>
          <p:cNvSpPr txBox="1"/>
          <p:nvPr/>
        </p:nvSpPr>
        <p:spPr>
          <a:xfrm>
            <a:off x="10167855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0B4D51E8-672B-4952-8C3E-8804DD75AE86}"/>
              </a:ext>
            </a:extLst>
          </p:cNvPr>
          <p:cNvSpPr/>
          <p:nvPr/>
        </p:nvSpPr>
        <p:spPr>
          <a:xfrm>
            <a:off x="8566039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0C9C77BC-8CB6-4FAA-8102-BE472488A11C}"/>
              </a:ext>
            </a:extLst>
          </p:cNvPr>
          <p:cNvSpPr txBox="1"/>
          <p:nvPr/>
        </p:nvSpPr>
        <p:spPr>
          <a:xfrm>
            <a:off x="10174093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820C1C21-C31E-4518-A457-0C258362D4DA}"/>
              </a:ext>
            </a:extLst>
          </p:cNvPr>
          <p:cNvSpPr/>
          <p:nvPr/>
        </p:nvSpPr>
        <p:spPr>
          <a:xfrm>
            <a:off x="8566039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4038754E-AFAA-4058-A953-6A3DEEC3545E}"/>
              </a:ext>
            </a:extLst>
          </p:cNvPr>
          <p:cNvCxnSpPr>
            <a:cxnSpLocks/>
          </p:cNvCxnSpPr>
          <p:nvPr/>
        </p:nvCxnSpPr>
        <p:spPr>
          <a:xfrm>
            <a:off x="10171528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FBF92629-08AB-4B86-97B6-40F8E4EB1271}"/>
              </a:ext>
            </a:extLst>
          </p:cNvPr>
          <p:cNvSpPr txBox="1"/>
          <p:nvPr/>
        </p:nvSpPr>
        <p:spPr>
          <a:xfrm>
            <a:off x="10247476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79F03C73-D2CC-4736-AE51-E7613B04A69C}"/>
              </a:ext>
            </a:extLst>
          </p:cNvPr>
          <p:cNvCxnSpPr>
            <a:cxnSpLocks/>
          </p:cNvCxnSpPr>
          <p:nvPr/>
        </p:nvCxnSpPr>
        <p:spPr>
          <a:xfrm>
            <a:off x="10165327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39300280-908D-4628-9211-5C72ACA10FA1}"/>
              </a:ext>
            </a:extLst>
          </p:cNvPr>
          <p:cNvCxnSpPr>
            <a:cxnSpLocks/>
          </p:cNvCxnSpPr>
          <p:nvPr/>
        </p:nvCxnSpPr>
        <p:spPr>
          <a:xfrm>
            <a:off x="10165327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75155AE7-5B02-4785-87E0-6F2C76330699}"/>
              </a:ext>
            </a:extLst>
          </p:cNvPr>
          <p:cNvCxnSpPr>
            <a:cxnSpLocks/>
          </p:cNvCxnSpPr>
          <p:nvPr/>
        </p:nvCxnSpPr>
        <p:spPr>
          <a:xfrm>
            <a:off x="10144814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9B80E9F-DEA7-4515-BA4E-B63529C20B8D}"/>
              </a:ext>
            </a:extLst>
          </p:cNvPr>
          <p:cNvCxnSpPr>
            <a:cxnSpLocks/>
          </p:cNvCxnSpPr>
          <p:nvPr/>
        </p:nvCxnSpPr>
        <p:spPr>
          <a:xfrm>
            <a:off x="10139596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8948D3F0-6870-4E07-B339-2B370586BB32}"/>
              </a:ext>
            </a:extLst>
          </p:cNvPr>
          <p:cNvCxnSpPr>
            <a:cxnSpLocks/>
          </p:cNvCxnSpPr>
          <p:nvPr/>
        </p:nvCxnSpPr>
        <p:spPr>
          <a:xfrm>
            <a:off x="10139596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11FE10EA-A66D-4125-BDE5-67E5E5C83D3B}"/>
              </a:ext>
            </a:extLst>
          </p:cNvPr>
          <p:cNvSpPr/>
          <p:nvPr/>
        </p:nvSpPr>
        <p:spPr>
          <a:xfrm>
            <a:off x="8561059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1C11C926-886C-4FF7-A33F-C2BE96ED15CE}"/>
              </a:ext>
            </a:extLst>
          </p:cNvPr>
          <p:cNvCxnSpPr>
            <a:cxnSpLocks/>
          </p:cNvCxnSpPr>
          <p:nvPr/>
        </p:nvCxnSpPr>
        <p:spPr>
          <a:xfrm>
            <a:off x="10773050" y="284989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B453D123-9200-4A5E-B3D7-736A7462F3CF}"/>
              </a:ext>
            </a:extLst>
          </p:cNvPr>
          <p:cNvCxnSpPr>
            <a:cxnSpLocks/>
          </p:cNvCxnSpPr>
          <p:nvPr/>
        </p:nvCxnSpPr>
        <p:spPr>
          <a:xfrm>
            <a:off x="9208944" y="2435161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>
            <a:extLst>
              <a:ext uri="{FF2B5EF4-FFF2-40B4-BE49-F238E27FC236}">
                <a16:creationId xmlns:a16="http://schemas.microsoft.com/office/drawing/2014/main" id="{7B085CFB-E24E-4122-AB55-1260E6082A54}"/>
              </a:ext>
            </a:extLst>
          </p:cNvPr>
          <p:cNvCxnSpPr>
            <a:cxnSpLocks/>
          </p:cNvCxnSpPr>
          <p:nvPr/>
        </p:nvCxnSpPr>
        <p:spPr>
          <a:xfrm>
            <a:off x="8688437" y="2435161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F478FDDE-AFEC-4BB9-814C-8D3F2ABC1601}"/>
              </a:ext>
            </a:extLst>
          </p:cNvPr>
          <p:cNvCxnSpPr>
            <a:cxnSpLocks/>
          </p:cNvCxnSpPr>
          <p:nvPr/>
        </p:nvCxnSpPr>
        <p:spPr>
          <a:xfrm>
            <a:off x="11632046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D7ADF8A5-C28D-4FBF-B13C-EF080BBA38CA}"/>
              </a:ext>
            </a:extLst>
          </p:cNvPr>
          <p:cNvCxnSpPr>
            <a:cxnSpLocks/>
          </p:cNvCxnSpPr>
          <p:nvPr/>
        </p:nvCxnSpPr>
        <p:spPr>
          <a:xfrm>
            <a:off x="11307210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CCEBB8EB-12CF-4216-A4B1-040D5CA71831}"/>
              </a:ext>
            </a:extLst>
          </p:cNvPr>
          <p:cNvCxnSpPr>
            <a:cxnSpLocks/>
          </p:cNvCxnSpPr>
          <p:nvPr/>
        </p:nvCxnSpPr>
        <p:spPr>
          <a:xfrm>
            <a:off x="10982372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E8D5D2B5-20A7-429D-B4E8-958E2145F25B}"/>
              </a:ext>
            </a:extLst>
          </p:cNvPr>
          <p:cNvCxnSpPr>
            <a:cxnSpLocks/>
          </p:cNvCxnSpPr>
          <p:nvPr/>
        </p:nvCxnSpPr>
        <p:spPr>
          <a:xfrm>
            <a:off x="10657534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>
            <a:extLst>
              <a:ext uri="{FF2B5EF4-FFF2-40B4-BE49-F238E27FC236}">
                <a16:creationId xmlns:a16="http://schemas.microsoft.com/office/drawing/2014/main" id="{3F39599B-DBD8-4906-B33C-A0450667905C}"/>
              </a:ext>
            </a:extLst>
          </p:cNvPr>
          <p:cNvCxnSpPr>
            <a:cxnSpLocks/>
          </p:cNvCxnSpPr>
          <p:nvPr/>
        </p:nvCxnSpPr>
        <p:spPr>
          <a:xfrm>
            <a:off x="10332696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!!Ix">
            <a:extLst>
              <a:ext uri="{FF2B5EF4-FFF2-40B4-BE49-F238E27FC236}">
                <a16:creationId xmlns:a16="http://schemas.microsoft.com/office/drawing/2014/main" id="{890496EF-0BC7-4F89-AF4E-7FC280FD4072}"/>
              </a:ext>
            </a:extLst>
          </p:cNvPr>
          <p:cNvSpPr/>
          <p:nvPr/>
        </p:nvSpPr>
        <p:spPr>
          <a:xfrm>
            <a:off x="8025340" y="2091365"/>
            <a:ext cx="205689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gradient_xy_calc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03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data flow: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798652" y="2530571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26B2CF-82BB-4A98-B5B1-419704D35962}"/>
              </a:ext>
            </a:extLst>
          </p:cNvPr>
          <p:cNvSpPr txBox="1"/>
          <p:nvPr/>
        </p:nvSpPr>
        <p:spPr>
          <a:xfrm>
            <a:off x="10822095" y="1146706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2238FE1-6253-4D42-AA4F-4D6FDAA94598}"/>
              </a:ext>
            </a:extLst>
          </p:cNvPr>
          <p:cNvSpPr txBox="1"/>
          <p:nvPr/>
        </p:nvSpPr>
        <p:spPr>
          <a:xfrm>
            <a:off x="9425377" y="114183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1BF9E7-7241-4C30-AAEB-7CDF67A77F6B}"/>
              </a:ext>
            </a:extLst>
          </p:cNvPr>
          <p:cNvSpPr txBox="1"/>
          <p:nvPr/>
        </p:nvSpPr>
        <p:spPr>
          <a:xfrm>
            <a:off x="10487239" y="1140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F1EF2A-356C-447B-8ED1-77B306B0D382}"/>
              </a:ext>
            </a:extLst>
          </p:cNvPr>
          <p:cNvSpPr txBox="1"/>
          <p:nvPr/>
        </p:nvSpPr>
        <p:spPr>
          <a:xfrm>
            <a:off x="11150540" y="1140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8AFF6EC-FB97-48AE-B7FE-B8B8ED9C15BB}"/>
              </a:ext>
            </a:extLst>
          </p:cNvPr>
          <p:cNvCxnSpPr>
            <a:cxnSpLocks/>
          </p:cNvCxnSpPr>
          <p:nvPr/>
        </p:nvCxnSpPr>
        <p:spPr>
          <a:xfrm flipH="1">
            <a:off x="8416989" y="1764205"/>
            <a:ext cx="2617098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1771F66-F23E-453A-BFFF-0532BA6F692F}"/>
              </a:ext>
            </a:extLst>
          </p:cNvPr>
          <p:cNvCxnSpPr>
            <a:cxnSpLocks/>
          </p:cNvCxnSpPr>
          <p:nvPr/>
        </p:nvCxnSpPr>
        <p:spPr>
          <a:xfrm>
            <a:off x="9586395" y="1764205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>
            <a:extLst>
              <a:ext uri="{FF2B5EF4-FFF2-40B4-BE49-F238E27FC236}">
                <a16:creationId xmlns:a16="http://schemas.microsoft.com/office/drawing/2014/main" id="{D297E3C9-0719-4099-8613-89C7F9F3E6EC}"/>
              </a:ext>
            </a:extLst>
          </p:cNvPr>
          <p:cNvSpPr/>
          <p:nvPr/>
        </p:nvSpPr>
        <p:spPr>
          <a:xfrm>
            <a:off x="10923880" y="1709636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9180543" y="27742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767758" y="278761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10157492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565819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10139381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565819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10152683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565824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10167640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565824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1017387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565824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10171313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10247261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10165112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10165112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10144599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10139381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10139381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560844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772835" y="284989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9208729" y="2435161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A1C0F95-ECC7-43DE-9353-DF08EA42FC8B}"/>
              </a:ext>
            </a:extLst>
          </p:cNvPr>
          <p:cNvCxnSpPr>
            <a:cxnSpLocks/>
          </p:cNvCxnSpPr>
          <p:nvPr/>
        </p:nvCxnSpPr>
        <p:spPr>
          <a:xfrm>
            <a:off x="11306995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C70FDA6-F4EF-4A81-ABFA-87C063DA87F5}"/>
              </a:ext>
            </a:extLst>
          </p:cNvPr>
          <p:cNvCxnSpPr>
            <a:cxnSpLocks/>
          </p:cNvCxnSpPr>
          <p:nvPr/>
        </p:nvCxnSpPr>
        <p:spPr>
          <a:xfrm>
            <a:off x="10982157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1F303E22-9B04-4A0B-AE72-63551C9B7BE8}"/>
              </a:ext>
            </a:extLst>
          </p:cNvPr>
          <p:cNvCxnSpPr>
            <a:cxnSpLocks/>
          </p:cNvCxnSpPr>
          <p:nvPr/>
        </p:nvCxnSpPr>
        <p:spPr>
          <a:xfrm>
            <a:off x="10657319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6F80BB3-FED5-401D-8684-A8E87D283930}"/>
              </a:ext>
            </a:extLst>
          </p:cNvPr>
          <p:cNvCxnSpPr>
            <a:cxnSpLocks/>
          </p:cNvCxnSpPr>
          <p:nvPr/>
        </p:nvCxnSpPr>
        <p:spPr>
          <a:xfrm>
            <a:off x="10332481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D919C79-36A7-4E69-96AB-6AF90CCA2732}"/>
              </a:ext>
            </a:extLst>
          </p:cNvPr>
          <p:cNvSpPr txBox="1"/>
          <p:nvPr/>
        </p:nvSpPr>
        <p:spPr>
          <a:xfrm>
            <a:off x="7454036" y="26051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F098799-25C4-4F26-80DA-0CFCE8ED5485}"/>
              </a:ext>
            </a:extLst>
          </p:cNvPr>
          <p:cNvCxnSpPr>
            <a:cxnSpLocks/>
          </p:cNvCxnSpPr>
          <p:nvPr/>
        </p:nvCxnSpPr>
        <p:spPr>
          <a:xfrm>
            <a:off x="8688222" y="2435161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!!Iy">
            <a:extLst>
              <a:ext uri="{FF2B5EF4-FFF2-40B4-BE49-F238E27FC236}">
                <a16:creationId xmlns:a16="http://schemas.microsoft.com/office/drawing/2014/main" id="{56FE6F8F-CDCA-4245-8574-B1CABDC58C89}"/>
              </a:ext>
            </a:extLst>
          </p:cNvPr>
          <p:cNvSpPr/>
          <p:nvPr/>
        </p:nvSpPr>
        <p:spPr>
          <a:xfrm>
            <a:off x="9082103" y="2091718"/>
            <a:ext cx="1026655" cy="324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rgbClr val="FF0000"/>
                </a:solidFill>
              </a:rPr>
              <a:t>gradient_y_calc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46" name="!!Ix">
            <a:extLst>
              <a:ext uri="{FF2B5EF4-FFF2-40B4-BE49-F238E27FC236}">
                <a16:creationId xmlns:a16="http://schemas.microsoft.com/office/drawing/2014/main" id="{74F56F61-3C5B-42BE-8002-FD701B5D8F05}"/>
              </a:ext>
            </a:extLst>
          </p:cNvPr>
          <p:cNvSpPr/>
          <p:nvPr/>
        </p:nvSpPr>
        <p:spPr>
          <a:xfrm>
            <a:off x="7915057" y="2091365"/>
            <a:ext cx="1026656" cy="32400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rgbClr val="FF0000"/>
                </a:solidFill>
              </a:rPr>
              <a:t>gradient_x_calc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821E215-347F-4C2B-B52D-8051FF312921}"/>
              </a:ext>
            </a:extLst>
          </p:cNvPr>
          <p:cNvSpPr txBox="1"/>
          <p:nvPr/>
        </p:nvSpPr>
        <p:spPr>
          <a:xfrm>
            <a:off x="11456233" y="1140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4</a:t>
            </a:r>
            <a:endParaRPr lang="zh-TW" altLang="en-US" b="1" dirty="0"/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9D2BAED-EBF3-4B58-B3FB-4537BCF64655}"/>
              </a:ext>
            </a:extLst>
          </p:cNvPr>
          <p:cNvCxnSpPr>
            <a:cxnSpLocks/>
          </p:cNvCxnSpPr>
          <p:nvPr/>
        </p:nvCxnSpPr>
        <p:spPr>
          <a:xfrm>
            <a:off x="11631831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AB55D33E-81C6-42C6-81A3-3C3EF338580B}"/>
              </a:ext>
            </a:extLst>
          </p:cNvPr>
          <p:cNvCxnSpPr>
            <a:cxnSpLocks/>
          </p:cNvCxnSpPr>
          <p:nvPr/>
        </p:nvCxnSpPr>
        <p:spPr>
          <a:xfrm>
            <a:off x="8416989" y="1763852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8B3F6936-2E82-435C-BCFE-3C32BDE01456}"/>
                  </a:ext>
                </a:extLst>
              </p:cNvPr>
              <p:cNvSpPr txBox="1"/>
              <p:nvPr/>
            </p:nvSpPr>
            <p:spPr>
              <a:xfrm>
                <a:off x="8688222" y="202685"/>
                <a:ext cx="3417122" cy="877163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Input channel:</a:t>
                </a:r>
              </a:p>
              <a:p>
                <a:pPr algn="ctr"/>
                <a:r>
                  <a:rPr lang="en-US" altLang="zh-TW" dirty="0">
                    <a:solidFill>
                      <a:srgbClr val="FF0000"/>
                    </a:solidFill>
                  </a:rPr>
                  <a:t>8 bits </a:t>
                </a:r>
                <a14:m>
                  <m:oMath xmlns:m="http://schemas.openxmlformats.org/officeDocument/2006/math">
                    <m:r>
                      <a:rPr lang="zh-TW" alt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5 =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40 bits </a:t>
                </a:r>
              </a:p>
              <a:p>
                <a:r>
                  <a:rPr lang="en-US" altLang="zh-TW" sz="15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 not allowed for FSIC design (32 bit)</a:t>
                </a:r>
                <a:endParaRPr lang="zh-TW" altLang="en-US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8B3F6936-2E82-435C-BCFE-3C32BDE01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22" y="202685"/>
                <a:ext cx="3417122" cy="877163"/>
              </a:xfrm>
              <a:prstGeom prst="rect">
                <a:avLst/>
              </a:prstGeom>
              <a:blipFill>
                <a:blip r:embed="rId3"/>
                <a:stretch>
                  <a:fillRect l="-1241" t="-2721" b="-5442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乘號 87">
            <a:extLst>
              <a:ext uri="{FF2B5EF4-FFF2-40B4-BE49-F238E27FC236}">
                <a16:creationId xmlns:a16="http://schemas.microsoft.com/office/drawing/2014/main" id="{575AA037-908D-4BF3-AF2C-14F85606C80E}"/>
              </a:ext>
            </a:extLst>
          </p:cNvPr>
          <p:cNvSpPr/>
          <p:nvPr/>
        </p:nvSpPr>
        <p:spPr>
          <a:xfrm>
            <a:off x="11311316" y="1004115"/>
            <a:ext cx="627113" cy="765434"/>
          </a:xfrm>
          <a:prstGeom prst="mathMultiply">
            <a:avLst/>
          </a:prstGeom>
          <a:solidFill>
            <a:srgbClr val="FFD9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998E7191-17B8-4477-847B-920D92C324CC}"/>
                  </a:ext>
                </a:extLst>
              </p:cNvPr>
              <p:cNvSpPr txBox="1"/>
              <p:nvPr/>
            </p:nvSpPr>
            <p:spPr>
              <a:xfrm>
                <a:off x="8688222" y="202685"/>
                <a:ext cx="3417122" cy="877163"/>
              </a:xfrm>
              <a:prstGeom prst="rect">
                <a:avLst/>
              </a:prstGeom>
              <a:solidFill>
                <a:srgbClr val="F0F0FF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Input channel:</a:t>
                </a:r>
              </a:p>
              <a:p>
                <a:pPr algn="ctr"/>
                <a:r>
                  <a:rPr lang="en-US" altLang="zh-TW" dirty="0">
                    <a:solidFill>
                      <a:srgbClr val="FF0000"/>
                    </a:solidFill>
                  </a:rPr>
                  <a:t>8 bits </a:t>
                </a:r>
                <a14:m>
                  <m:oMath xmlns:m="http://schemas.openxmlformats.org/officeDocument/2006/math">
                    <m:r>
                      <a:rPr lang="zh-TW" altLang="en-US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4 = </a:t>
                </a:r>
                <a:r>
                  <a:rPr lang="en-US" altLang="zh-TW" b="1" dirty="0">
                    <a:solidFill>
                      <a:srgbClr val="FF0000"/>
                    </a:solidFill>
                  </a:rPr>
                  <a:t>32 bits </a:t>
                </a:r>
              </a:p>
              <a:p>
                <a:r>
                  <a:rPr lang="en-US" altLang="zh-TW" sz="15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 fit FSIC design (32 bit)</a:t>
                </a:r>
                <a:endParaRPr lang="zh-TW" altLang="en-US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998E7191-17B8-4477-847B-920D92C32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222" y="202685"/>
                <a:ext cx="3417122" cy="877163"/>
              </a:xfrm>
              <a:prstGeom prst="rect">
                <a:avLst/>
              </a:prstGeom>
              <a:blipFill>
                <a:blip r:embed="rId4"/>
                <a:stretch>
                  <a:fillRect l="-1241" t="-2721" b="-5442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449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588452" y="734525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data flow: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795210" y="2530571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26B2CF-82BB-4A98-B5B1-419704D35962}"/>
              </a:ext>
            </a:extLst>
          </p:cNvPr>
          <p:cNvSpPr txBox="1"/>
          <p:nvPr/>
        </p:nvSpPr>
        <p:spPr>
          <a:xfrm>
            <a:off x="10818653" y="1146706"/>
            <a:ext cx="26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2</a:t>
            </a:r>
            <a:endParaRPr lang="zh-TW" altLang="en-US" b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2238FE1-6253-4D42-AA4F-4D6FDAA94598}"/>
              </a:ext>
            </a:extLst>
          </p:cNvPr>
          <p:cNvSpPr txBox="1"/>
          <p:nvPr/>
        </p:nvSpPr>
        <p:spPr>
          <a:xfrm>
            <a:off x="9421935" y="114183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Frame 0</a:t>
            </a:r>
            <a:endParaRPr lang="zh-TW" altLang="en-US" b="1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1BF9E7-7241-4C30-AAEB-7CDF67A77F6B}"/>
              </a:ext>
            </a:extLst>
          </p:cNvPr>
          <p:cNvSpPr txBox="1"/>
          <p:nvPr/>
        </p:nvSpPr>
        <p:spPr>
          <a:xfrm>
            <a:off x="10483797" y="1140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1</a:t>
            </a:r>
            <a:endParaRPr lang="zh-TW" altLang="en-US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F1EF2A-356C-447B-8ED1-77B306B0D382}"/>
              </a:ext>
            </a:extLst>
          </p:cNvPr>
          <p:cNvSpPr txBox="1"/>
          <p:nvPr/>
        </p:nvSpPr>
        <p:spPr>
          <a:xfrm>
            <a:off x="11147098" y="1140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3</a:t>
            </a:r>
            <a:endParaRPr lang="zh-TW" altLang="en-US" b="1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E7A6B69-BFDA-4D4E-A84B-5A5E3F159A8E}"/>
              </a:ext>
            </a:extLst>
          </p:cNvPr>
          <p:cNvSpPr txBox="1"/>
          <p:nvPr/>
        </p:nvSpPr>
        <p:spPr>
          <a:xfrm>
            <a:off x="11452791" y="1140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zh-TW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D297E3C9-0719-4099-8613-89C7F9F3E6EC}"/>
              </a:ext>
            </a:extLst>
          </p:cNvPr>
          <p:cNvSpPr/>
          <p:nvPr/>
        </p:nvSpPr>
        <p:spPr>
          <a:xfrm>
            <a:off x="10920438" y="1709636"/>
            <a:ext cx="116554" cy="116554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9177101" y="27742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764316" y="278761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10161670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769393" y="284989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9205287" y="2435161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C563832-E2DD-4E03-8769-61D171A0ABF1}"/>
              </a:ext>
            </a:extLst>
          </p:cNvPr>
          <p:cNvCxnSpPr>
            <a:cxnSpLocks/>
          </p:cNvCxnSpPr>
          <p:nvPr/>
        </p:nvCxnSpPr>
        <p:spPr>
          <a:xfrm>
            <a:off x="11628389" y="1501315"/>
            <a:ext cx="0" cy="1027644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A1C0F95-ECC7-43DE-9353-DF08EA42FC8B}"/>
              </a:ext>
            </a:extLst>
          </p:cNvPr>
          <p:cNvCxnSpPr>
            <a:cxnSpLocks/>
          </p:cNvCxnSpPr>
          <p:nvPr/>
        </p:nvCxnSpPr>
        <p:spPr>
          <a:xfrm>
            <a:off x="11303553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C70FDA6-F4EF-4A81-ABFA-87C063DA87F5}"/>
              </a:ext>
            </a:extLst>
          </p:cNvPr>
          <p:cNvCxnSpPr>
            <a:cxnSpLocks/>
          </p:cNvCxnSpPr>
          <p:nvPr/>
        </p:nvCxnSpPr>
        <p:spPr>
          <a:xfrm>
            <a:off x="10978715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1F303E22-9B04-4A0B-AE72-63551C9B7BE8}"/>
              </a:ext>
            </a:extLst>
          </p:cNvPr>
          <p:cNvCxnSpPr>
            <a:cxnSpLocks/>
          </p:cNvCxnSpPr>
          <p:nvPr/>
        </p:nvCxnSpPr>
        <p:spPr>
          <a:xfrm>
            <a:off x="10653877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6F80BB3-FED5-401D-8684-A8E87D283930}"/>
              </a:ext>
            </a:extLst>
          </p:cNvPr>
          <p:cNvCxnSpPr>
            <a:cxnSpLocks/>
          </p:cNvCxnSpPr>
          <p:nvPr/>
        </p:nvCxnSpPr>
        <p:spPr>
          <a:xfrm>
            <a:off x="10329039" y="1501315"/>
            <a:ext cx="0" cy="1027644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42E8D8-E5E1-42FF-9402-D674A2D4EF6C}"/>
              </a:ext>
            </a:extLst>
          </p:cNvPr>
          <p:cNvSpPr txBox="1"/>
          <p:nvPr/>
        </p:nvSpPr>
        <p:spPr>
          <a:xfrm>
            <a:off x="7450594" y="26051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8AF12458-FB37-4B47-8D72-4839EAFE87F3}"/>
              </a:ext>
            </a:extLst>
          </p:cNvPr>
          <p:cNvCxnSpPr>
            <a:cxnSpLocks/>
          </p:cNvCxnSpPr>
          <p:nvPr/>
        </p:nvCxnSpPr>
        <p:spPr>
          <a:xfrm>
            <a:off x="8684780" y="2435161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DB618CEB-0467-405D-BDFA-A939D92D39E3}"/>
              </a:ext>
            </a:extLst>
          </p:cNvPr>
          <p:cNvCxnSpPr>
            <a:cxnSpLocks/>
          </p:cNvCxnSpPr>
          <p:nvPr/>
        </p:nvCxnSpPr>
        <p:spPr>
          <a:xfrm flipH="1">
            <a:off x="8413547" y="1764205"/>
            <a:ext cx="2617098" cy="0"/>
          </a:xfrm>
          <a:prstGeom prst="line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0EE5BFA-60D0-4AAB-8977-3142AB6956F0}"/>
              </a:ext>
            </a:extLst>
          </p:cNvPr>
          <p:cNvCxnSpPr>
            <a:cxnSpLocks/>
          </p:cNvCxnSpPr>
          <p:nvPr/>
        </p:nvCxnSpPr>
        <p:spPr>
          <a:xfrm>
            <a:off x="9582953" y="1764205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!!Iy">
            <a:extLst>
              <a:ext uri="{FF2B5EF4-FFF2-40B4-BE49-F238E27FC236}">
                <a16:creationId xmlns:a16="http://schemas.microsoft.com/office/drawing/2014/main" id="{7CB8B9CB-905F-414B-A7B4-B4FB17E87C28}"/>
              </a:ext>
            </a:extLst>
          </p:cNvPr>
          <p:cNvSpPr/>
          <p:nvPr/>
        </p:nvSpPr>
        <p:spPr>
          <a:xfrm>
            <a:off x="9078661" y="2091718"/>
            <a:ext cx="1026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!!Ix">
            <a:extLst>
              <a:ext uri="{FF2B5EF4-FFF2-40B4-BE49-F238E27FC236}">
                <a16:creationId xmlns:a16="http://schemas.microsoft.com/office/drawing/2014/main" id="{ECAF349E-20E9-4A55-AF7D-8A6BBDC1172D}"/>
              </a:ext>
            </a:extLst>
          </p:cNvPr>
          <p:cNvSpPr/>
          <p:nvPr/>
        </p:nvSpPr>
        <p:spPr>
          <a:xfrm>
            <a:off x="7911615" y="2091365"/>
            <a:ext cx="102665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BAE525BB-2F1B-4003-86DB-7DDE70F08BCC}"/>
              </a:ext>
            </a:extLst>
          </p:cNvPr>
          <p:cNvCxnSpPr>
            <a:cxnSpLocks/>
          </p:cNvCxnSpPr>
          <p:nvPr/>
        </p:nvCxnSpPr>
        <p:spPr>
          <a:xfrm>
            <a:off x="8413547" y="1763852"/>
            <a:ext cx="0" cy="327513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箭號: 向下 81">
            <a:extLst>
              <a:ext uri="{FF2B5EF4-FFF2-40B4-BE49-F238E27FC236}">
                <a16:creationId xmlns:a16="http://schemas.microsoft.com/office/drawing/2014/main" id="{1F1BBFCA-0A29-4DBC-9E3A-496596BF22A8}"/>
              </a:ext>
            </a:extLst>
          </p:cNvPr>
          <p:cNvSpPr/>
          <p:nvPr/>
        </p:nvSpPr>
        <p:spPr>
          <a:xfrm>
            <a:off x="8532668" y="936682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1DAC6-B9C5-4005-9DF1-EF72792D7FDD}"/>
              </a:ext>
            </a:extLst>
          </p:cNvPr>
          <p:cNvSpPr/>
          <p:nvPr/>
        </p:nvSpPr>
        <p:spPr>
          <a:xfrm>
            <a:off x="448764" y="1363129"/>
            <a:ext cx="6001515" cy="497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channel can have </a:t>
            </a: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only ONE</a:t>
            </a:r>
            <a:r>
              <a:rPr lang="zh-TW" altLang="en-US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26220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字方塊 73">
            <a:extLst>
              <a:ext uri="{FF2B5EF4-FFF2-40B4-BE49-F238E27FC236}">
                <a16:creationId xmlns:a16="http://schemas.microsoft.com/office/drawing/2014/main" id="{A08668EB-B371-45F0-BD5A-EC6D9E424D18}"/>
              </a:ext>
            </a:extLst>
          </p:cNvPr>
          <p:cNvSpPr txBox="1"/>
          <p:nvPr/>
        </p:nvSpPr>
        <p:spPr>
          <a:xfrm>
            <a:off x="588452" y="734525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data flow: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3B79FAB-6FDC-4E1D-AB12-24AABFFBB8E8}"/>
              </a:ext>
            </a:extLst>
          </p:cNvPr>
          <p:cNvSpPr/>
          <p:nvPr/>
        </p:nvSpPr>
        <p:spPr>
          <a:xfrm>
            <a:off x="448764" y="1210412"/>
            <a:ext cx="6001515" cy="497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channel can have </a:t>
            </a: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only ONE</a:t>
            </a:r>
            <a:r>
              <a:rPr lang="zh-TW" altLang="en-US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receiver</a:t>
            </a:r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BE442049-E869-45F5-B5FD-3F1EBF6CB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19458"/>
              </p:ext>
            </p:extLst>
          </p:nvPr>
        </p:nvGraphicFramePr>
        <p:xfrm>
          <a:off x="1727456" y="3119695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6614750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B63F9CE1-5D5B-41F6-BA62-17F48491E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732054"/>
              </p:ext>
            </p:extLst>
          </p:nvPr>
        </p:nvGraphicFramePr>
        <p:xfrm>
          <a:off x="1365334" y="3303292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6614750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0" y="446348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E6B6D5-DA20-4D9A-9733-702DC58D225B}"/>
              </a:ext>
            </a:extLst>
          </p:cNvPr>
          <p:cNvSpPr/>
          <p:nvPr/>
        </p:nvSpPr>
        <p:spPr>
          <a:xfrm>
            <a:off x="9795210" y="2530571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9B63E2-DE04-42EF-B84F-80156C3A849B}"/>
              </a:ext>
            </a:extLst>
          </p:cNvPr>
          <p:cNvSpPr txBox="1"/>
          <p:nvPr/>
        </p:nvSpPr>
        <p:spPr>
          <a:xfrm>
            <a:off x="9177101" y="27742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377287-197C-402E-B5AD-68C96F9D6941}"/>
              </a:ext>
            </a:extLst>
          </p:cNvPr>
          <p:cNvSpPr txBox="1"/>
          <p:nvPr/>
        </p:nvSpPr>
        <p:spPr>
          <a:xfrm>
            <a:off x="10764316" y="278761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1500B0C-9617-42DE-9A85-D72905B38418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823FCA-2A6F-4ECB-A5C8-147D50408B7A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AFE420-1D1C-4E95-9BA9-E09F6EED76F5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3CE977-6299-4B98-98FE-45F15EC7875E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06E04E-0B56-4224-B96D-6B69CA306D76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F50555-EE56-4DAD-8B92-EBF115AEB404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9C820C-5EB4-43B6-92E8-AD533B373681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A464D9-E0D0-4AE8-92AE-FBD9A24253A6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4835371-EE31-4E12-97C1-924CEBD36A4F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E0B889F-53A2-4CAB-AC96-ECA95A4042AC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3C1AF7D-A482-44F3-8046-5DB331E8B1B9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C797488-EE7D-4AB4-ADC8-F066C3C9834F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C23D56C-4387-4DE5-BF8A-7423993DE869}"/>
              </a:ext>
            </a:extLst>
          </p:cNvPr>
          <p:cNvCxnSpPr>
            <a:cxnSpLocks/>
          </p:cNvCxnSpPr>
          <p:nvPr/>
        </p:nvCxnSpPr>
        <p:spPr>
          <a:xfrm>
            <a:off x="10161670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B92B13B-014A-4EE4-8DFA-74A72FE38279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4E7ADEE2-CAF3-406D-AFC8-09CDA215BE55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36C5BB8-837B-4F73-B7A6-0AADC1A98D7E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AA7B4A8-D0F1-43CF-B1A2-9E9A9D85ED1A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7899E622-0C94-4476-8254-F38E091FDB60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7987C66-2E1F-4494-8CCA-7C7E431CA605}"/>
              </a:ext>
            </a:extLst>
          </p:cNvPr>
          <p:cNvCxnSpPr>
            <a:cxnSpLocks/>
          </p:cNvCxnSpPr>
          <p:nvPr/>
        </p:nvCxnSpPr>
        <p:spPr>
          <a:xfrm>
            <a:off x="10769393" y="284989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Iyarrow">
            <a:extLst>
              <a:ext uri="{FF2B5EF4-FFF2-40B4-BE49-F238E27FC236}">
                <a16:creationId xmlns:a16="http://schemas.microsoft.com/office/drawing/2014/main" id="{1650EAC6-DDF1-404E-9771-9B3CCEE5D503}"/>
              </a:ext>
            </a:extLst>
          </p:cNvPr>
          <p:cNvCxnSpPr>
            <a:cxnSpLocks/>
          </p:cNvCxnSpPr>
          <p:nvPr/>
        </p:nvCxnSpPr>
        <p:spPr>
          <a:xfrm>
            <a:off x="9205287" y="2435161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752E48D-6AFB-4499-B235-BA2FA4E3646D}"/>
              </a:ext>
            </a:extLst>
          </p:cNvPr>
          <p:cNvSpPr txBox="1"/>
          <p:nvPr/>
        </p:nvSpPr>
        <p:spPr>
          <a:xfrm>
            <a:off x="7450594" y="26051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28" name="!!Ixarrow">
            <a:extLst>
              <a:ext uri="{FF2B5EF4-FFF2-40B4-BE49-F238E27FC236}">
                <a16:creationId xmlns:a16="http://schemas.microsoft.com/office/drawing/2014/main" id="{33076F2E-B6A6-4EF2-8024-EA0899C4B35E}"/>
              </a:ext>
            </a:extLst>
          </p:cNvPr>
          <p:cNvCxnSpPr>
            <a:cxnSpLocks/>
          </p:cNvCxnSpPr>
          <p:nvPr/>
        </p:nvCxnSpPr>
        <p:spPr>
          <a:xfrm>
            <a:off x="8684780" y="2435161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!!Iy">
            <a:extLst>
              <a:ext uri="{FF2B5EF4-FFF2-40B4-BE49-F238E27FC236}">
                <a16:creationId xmlns:a16="http://schemas.microsoft.com/office/drawing/2014/main" id="{905BC282-3E0C-42C9-A011-E7A838B213B6}"/>
              </a:ext>
            </a:extLst>
          </p:cNvPr>
          <p:cNvSpPr/>
          <p:nvPr/>
        </p:nvSpPr>
        <p:spPr>
          <a:xfrm>
            <a:off x="9078661" y="2091718"/>
            <a:ext cx="1026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!!Ix">
            <a:extLst>
              <a:ext uri="{FF2B5EF4-FFF2-40B4-BE49-F238E27FC236}">
                <a16:creationId xmlns:a16="http://schemas.microsoft.com/office/drawing/2014/main" id="{EEAA0CAD-36A5-4F06-A528-DF40CFC94545}"/>
              </a:ext>
            </a:extLst>
          </p:cNvPr>
          <p:cNvSpPr/>
          <p:nvPr/>
        </p:nvSpPr>
        <p:spPr>
          <a:xfrm>
            <a:off x="7911615" y="2091365"/>
            <a:ext cx="102665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箭號: 向下 30">
            <a:extLst>
              <a:ext uri="{FF2B5EF4-FFF2-40B4-BE49-F238E27FC236}">
                <a16:creationId xmlns:a16="http://schemas.microsoft.com/office/drawing/2014/main" id="{9E198C2E-34E9-492B-9F88-45F4E7181FF7}"/>
              </a:ext>
            </a:extLst>
          </p:cNvPr>
          <p:cNvSpPr/>
          <p:nvPr/>
        </p:nvSpPr>
        <p:spPr>
          <a:xfrm>
            <a:off x="8532668" y="936682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33" name="!!Frame2_table">
            <a:extLst>
              <a:ext uri="{FF2B5EF4-FFF2-40B4-BE49-F238E27FC236}">
                <a16:creationId xmlns:a16="http://schemas.microsoft.com/office/drawing/2014/main" id="{F669FAE1-4782-45D5-B36F-0C6D4899A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163269"/>
              </p:ext>
            </p:extLst>
          </p:nvPr>
        </p:nvGraphicFramePr>
        <p:xfrm>
          <a:off x="3847148" y="4281722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F5EA5D6C-873C-4742-BC6F-5A6022F43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2534648"/>
                  </p:ext>
                </p:extLst>
              </p:nvPr>
            </p:nvGraphicFramePr>
            <p:xfrm>
              <a:off x="4135148" y="5145722"/>
              <a:ext cx="1440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20421097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8526476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42446803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500" b="1" i="1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zh-TW" altLang="en-US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500" b="1" i="0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F5EA5D6C-873C-4742-BC6F-5A6022F43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2534648"/>
                  </p:ext>
                </p:extLst>
              </p:nvPr>
            </p:nvGraphicFramePr>
            <p:xfrm>
              <a:off x="4135148" y="5145722"/>
              <a:ext cx="1440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20421097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8526476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42446803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8511" t="-6250" r="-212766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9DABED4C-B419-46A8-8217-7A841B053314}"/>
              </a:ext>
            </a:extLst>
          </p:cNvPr>
          <p:cNvSpPr/>
          <p:nvPr/>
        </p:nvSpPr>
        <p:spPr>
          <a:xfrm>
            <a:off x="3904320" y="3866986"/>
            <a:ext cx="173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gradient_x</a:t>
            </a:r>
            <a:r>
              <a:rPr lang="zh-TW" altLang="en-US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(I</a:t>
            </a:r>
            <a:r>
              <a:rPr lang="en-US" altLang="zh-TW" b="1" baseline="-25000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x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)</a:t>
            </a:r>
            <a:endParaRPr lang="zh-TW" altLang="en-US" b="1" dirty="0">
              <a:solidFill>
                <a:srgbClr val="9BBB59"/>
              </a:solidFill>
            </a:endParaRPr>
          </a:p>
        </p:txBody>
      </p:sp>
      <p:sp>
        <p:nvSpPr>
          <p:cNvPr id="36" name="!!Frame 2">
            <a:extLst>
              <a:ext uri="{FF2B5EF4-FFF2-40B4-BE49-F238E27FC236}">
                <a16:creationId xmlns:a16="http://schemas.microsoft.com/office/drawing/2014/main" id="{8DCF53E3-9B13-4281-AAB0-B26C342FE872}"/>
              </a:ext>
            </a:extLst>
          </p:cNvPr>
          <p:cNvSpPr txBox="1"/>
          <p:nvPr/>
        </p:nvSpPr>
        <p:spPr>
          <a:xfrm>
            <a:off x="4320386" y="634312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Frame 2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graphicFrame>
        <p:nvGraphicFramePr>
          <p:cNvPr id="37" name="!!Frame2_table">
            <a:extLst>
              <a:ext uri="{FF2B5EF4-FFF2-40B4-BE49-F238E27FC236}">
                <a16:creationId xmlns:a16="http://schemas.microsoft.com/office/drawing/2014/main" id="{A90E384B-4183-45F7-9F9F-F7954F77E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054163"/>
              </p:ext>
            </p:extLst>
          </p:nvPr>
        </p:nvGraphicFramePr>
        <p:xfrm>
          <a:off x="6282782" y="4328851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表格 37">
                <a:extLst>
                  <a:ext uri="{FF2B5EF4-FFF2-40B4-BE49-F238E27FC236}">
                    <a16:creationId xmlns:a16="http://schemas.microsoft.com/office/drawing/2014/main" id="{31D084ED-FDB3-42B8-8964-47B4E40AD1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617866"/>
                  </p:ext>
                </p:extLst>
              </p:nvPr>
            </p:nvGraphicFramePr>
            <p:xfrm>
              <a:off x="7146782" y="4616851"/>
              <a:ext cx="288000" cy="144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89597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500" b="1" i="1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500" b="1" i="0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1500" b="1" i="0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US" altLang="zh-TW" sz="1500" b="1" i="1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62089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1647726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702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表格 37">
                <a:extLst>
                  <a:ext uri="{FF2B5EF4-FFF2-40B4-BE49-F238E27FC236}">
                    <a16:creationId xmlns:a16="http://schemas.microsoft.com/office/drawing/2014/main" id="{31D084ED-FDB3-42B8-8964-47B4E40AD1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617866"/>
                  </p:ext>
                </p:extLst>
              </p:nvPr>
            </p:nvGraphicFramePr>
            <p:xfrm>
              <a:off x="7146782" y="4616851"/>
              <a:ext cx="288000" cy="144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89597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67" t="-206383" r="-10417" b="-2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62089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1647726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7024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194BA27E-20FA-443A-B313-6435C6E6AC3D}"/>
              </a:ext>
            </a:extLst>
          </p:cNvPr>
          <p:cNvSpPr/>
          <p:nvPr/>
        </p:nvSpPr>
        <p:spPr>
          <a:xfrm>
            <a:off x="5952360" y="388675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gradient_y</a:t>
            </a:r>
            <a:r>
              <a:rPr lang="zh-TW" altLang="en-US" b="1" dirty="0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b="1" dirty="0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</a:t>
            </a:r>
            <a:r>
              <a:rPr lang="en-US" altLang="zh-TW" b="1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</a:t>
            </a:r>
            <a:r>
              <a:rPr lang="en-US" altLang="zh-TW" b="1" baseline="-25000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y</a:t>
            </a:r>
            <a:r>
              <a:rPr lang="en-US" altLang="zh-TW" b="1" dirty="0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)</a:t>
            </a:r>
            <a:endParaRPr lang="zh-TW" altLang="en-US" b="1" dirty="0">
              <a:solidFill>
                <a:srgbClr val="F79646"/>
              </a:solidFill>
            </a:endParaRPr>
          </a:p>
        </p:txBody>
      </p:sp>
      <p:sp>
        <p:nvSpPr>
          <p:cNvPr id="40" name="!!Frame 2">
            <a:extLst>
              <a:ext uri="{FF2B5EF4-FFF2-40B4-BE49-F238E27FC236}">
                <a16:creationId xmlns:a16="http://schemas.microsoft.com/office/drawing/2014/main" id="{BD42E5A5-F06D-49FE-B066-A9C0F283BC8A}"/>
              </a:ext>
            </a:extLst>
          </p:cNvPr>
          <p:cNvSpPr txBox="1"/>
          <p:nvPr/>
        </p:nvSpPr>
        <p:spPr>
          <a:xfrm>
            <a:off x="6756020" y="635397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Frame 2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A2608C94-ECA0-406E-B149-A48580131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3882"/>
              </p:ext>
            </p:extLst>
          </p:nvPr>
        </p:nvGraphicFramePr>
        <p:xfrm>
          <a:off x="520652" y="2450467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p:sp>
        <p:nvSpPr>
          <p:cNvPr id="42" name="文字方塊 41">
            <a:extLst>
              <a:ext uri="{FF2B5EF4-FFF2-40B4-BE49-F238E27FC236}">
                <a16:creationId xmlns:a16="http://schemas.microsoft.com/office/drawing/2014/main" id="{3DC4BEEF-956E-4ABA-8664-4D758C7A92F2}"/>
              </a:ext>
            </a:extLst>
          </p:cNvPr>
          <p:cNvSpPr txBox="1"/>
          <p:nvPr/>
        </p:nvSpPr>
        <p:spPr>
          <a:xfrm>
            <a:off x="959054" y="446646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9F9F"/>
                </a:solidFill>
              </a:rPr>
              <a:t>Frame 0</a:t>
            </a:r>
            <a:endParaRPr lang="zh-TW" altLang="en-US" dirty="0">
              <a:solidFill>
                <a:srgbClr val="FF9F9F"/>
              </a:solidFill>
            </a:endParaRPr>
          </a:p>
        </p:txBody>
      </p:sp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219FD1C7-03BB-4DCB-AA1F-E99C5CA74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79897"/>
              </p:ext>
            </p:extLst>
          </p:nvPr>
        </p:nvGraphicFramePr>
        <p:xfrm>
          <a:off x="864619" y="2272523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p:sp>
        <p:nvSpPr>
          <p:cNvPr id="44" name="文字方塊 43">
            <a:extLst>
              <a:ext uri="{FF2B5EF4-FFF2-40B4-BE49-F238E27FC236}">
                <a16:creationId xmlns:a16="http://schemas.microsoft.com/office/drawing/2014/main" id="{D8B4925D-79C0-4B7A-8EB3-90EB7594A2E8}"/>
              </a:ext>
            </a:extLst>
          </p:cNvPr>
          <p:cNvSpPr txBox="1"/>
          <p:nvPr/>
        </p:nvSpPr>
        <p:spPr>
          <a:xfrm>
            <a:off x="1300142" y="424938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79646"/>
                </a:solidFill>
              </a:rPr>
              <a:t>Frame 1</a:t>
            </a:r>
            <a:endParaRPr lang="zh-TW" altLang="en-US" dirty="0">
              <a:solidFill>
                <a:srgbClr val="F79646"/>
              </a:solidFill>
            </a:endParaRPr>
          </a:p>
        </p:txBody>
      </p:sp>
      <p:graphicFrame>
        <p:nvGraphicFramePr>
          <p:cNvPr id="45" name="!!Frame2_table">
            <a:extLst>
              <a:ext uri="{FF2B5EF4-FFF2-40B4-BE49-F238E27FC236}">
                <a16:creationId xmlns:a16="http://schemas.microsoft.com/office/drawing/2014/main" id="{51292A12-5F63-4833-A8AD-B2F3AF3FB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673077"/>
              </p:ext>
            </p:extLst>
          </p:nvPr>
        </p:nvGraphicFramePr>
        <p:xfrm>
          <a:off x="1288075" y="2126993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p:sp>
        <p:nvSpPr>
          <p:cNvPr id="46" name="!!Frame 2">
            <a:extLst>
              <a:ext uri="{FF2B5EF4-FFF2-40B4-BE49-F238E27FC236}">
                <a16:creationId xmlns:a16="http://schemas.microsoft.com/office/drawing/2014/main" id="{6EDB4DDD-E6CE-44D3-A160-3C465A56D75D}"/>
              </a:ext>
            </a:extLst>
          </p:cNvPr>
          <p:cNvSpPr txBox="1"/>
          <p:nvPr/>
        </p:nvSpPr>
        <p:spPr>
          <a:xfrm>
            <a:off x="1759598" y="408606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Frame 2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C7ABD45D-26E3-43B5-91BE-71826B963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22601"/>
              </p:ext>
            </p:extLst>
          </p:nvPr>
        </p:nvGraphicFramePr>
        <p:xfrm>
          <a:off x="1668629" y="1942327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p:sp>
        <p:nvSpPr>
          <p:cNvPr id="48" name="文字方塊 47">
            <a:extLst>
              <a:ext uri="{FF2B5EF4-FFF2-40B4-BE49-F238E27FC236}">
                <a16:creationId xmlns:a16="http://schemas.microsoft.com/office/drawing/2014/main" id="{38B14B1E-E1BC-42B4-9D0F-2BCF42844198}"/>
              </a:ext>
            </a:extLst>
          </p:cNvPr>
          <p:cNvSpPr txBox="1"/>
          <p:nvPr/>
        </p:nvSpPr>
        <p:spPr>
          <a:xfrm>
            <a:off x="2450193" y="388187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Frame 3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82C75DA-E41B-4DCD-9616-E11DAEEA3423}"/>
              </a:ext>
            </a:extLst>
          </p:cNvPr>
          <p:cNvSpPr txBox="1"/>
          <p:nvPr/>
        </p:nvSpPr>
        <p:spPr>
          <a:xfrm>
            <a:off x="2887015" y="37321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Frame 4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3C77CA3-2A3B-40E0-85D7-39EF08FE0B17}"/>
              </a:ext>
            </a:extLst>
          </p:cNvPr>
          <p:cNvSpPr/>
          <p:nvPr/>
        </p:nvSpPr>
        <p:spPr>
          <a:xfrm rot="20220289">
            <a:off x="-63663" y="1875123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gradient_t</a:t>
            </a:r>
            <a:r>
              <a:rPr lang="zh-TW" altLang="en-US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(I</a:t>
            </a:r>
            <a:r>
              <a:rPr lang="en-US" altLang="zh-TW" b="1" baseline="-25000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)</a:t>
            </a:r>
            <a:endParaRPr lang="zh-TW" altLang="en-US" b="1" dirty="0">
              <a:solidFill>
                <a:srgbClr val="9BBB5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表格 53">
                <a:extLst>
                  <a:ext uri="{FF2B5EF4-FFF2-40B4-BE49-F238E27FC236}">
                    <a16:creationId xmlns:a16="http://schemas.microsoft.com/office/drawing/2014/main" id="{4E6FDAB4-D35C-4345-8ADA-E28B1C51A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464825"/>
                  </p:ext>
                </p:extLst>
              </p:nvPr>
            </p:nvGraphicFramePr>
            <p:xfrm>
              <a:off x="2129886" y="2986659"/>
              <a:ext cx="288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500" b="1" i="1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US" altLang="zh-TW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500" b="1" i="0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表格 53">
                <a:extLst>
                  <a:ext uri="{FF2B5EF4-FFF2-40B4-BE49-F238E27FC236}">
                    <a16:creationId xmlns:a16="http://schemas.microsoft.com/office/drawing/2014/main" id="{4E6FDAB4-D35C-4345-8ADA-E28B1C51A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464825"/>
                  </p:ext>
                </p:extLst>
              </p:nvPr>
            </p:nvGraphicFramePr>
            <p:xfrm>
              <a:off x="2129886" y="2986659"/>
              <a:ext cx="288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167" t="-4082" r="-10417" b="-8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0B27BF0F-BED5-4B4E-AF0D-F6336CA6D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306489"/>
              </p:ext>
            </p:extLst>
          </p:nvPr>
        </p:nvGraphicFramePr>
        <p:xfrm>
          <a:off x="2518025" y="2799855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446803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CAD0A18-2B8B-47E1-82EE-5CFA30EC6CB7}"/>
              </a:ext>
            </a:extLst>
          </p:cNvPr>
          <p:cNvCxnSpPr>
            <a:cxnSpLocks/>
          </p:cNvCxnSpPr>
          <p:nvPr/>
        </p:nvCxnSpPr>
        <p:spPr>
          <a:xfrm flipV="1">
            <a:off x="1365334" y="2928399"/>
            <a:ext cx="1562553" cy="662894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FF98844-97DE-4D0E-80AF-8E563C993454}"/>
              </a:ext>
            </a:extLst>
          </p:cNvPr>
          <p:cNvCxnSpPr>
            <a:cxnSpLocks/>
          </p:cNvCxnSpPr>
          <p:nvPr/>
        </p:nvCxnSpPr>
        <p:spPr>
          <a:xfrm flipV="1">
            <a:off x="1361666" y="2642300"/>
            <a:ext cx="1562553" cy="662894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3487FCA9-560E-4F5D-ADD5-F89079A0A993}"/>
              </a:ext>
            </a:extLst>
          </p:cNvPr>
          <p:cNvCxnSpPr>
            <a:cxnSpLocks/>
          </p:cNvCxnSpPr>
          <p:nvPr/>
        </p:nvCxnSpPr>
        <p:spPr>
          <a:xfrm flipV="1">
            <a:off x="1653334" y="2928398"/>
            <a:ext cx="1562553" cy="662894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15158B28-621F-4115-AE72-A55E4BB74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872047"/>
              </p:ext>
            </p:extLst>
          </p:nvPr>
        </p:nvGraphicFramePr>
        <p:xfrm>
          <a:off x="2083205" y="1790381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1B8C343E-1095-4F63-9366-4AF238F1B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128735"/>
              </p:ext>
            </p:extLst>
          </p:nvPr>
        </p:nvGraphicFramePr>
        <p:xfrm>
          <a:off x="2932211" y="2640399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446803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D45B2574-8823-4D33-8133-A179A65C96D5}"/>
              </a:ext>
            </a:extLst>
          </p:cNvPr>
          <p:cNvCxnSpPr>
            <a:cxnSpLocks/>
          </p:cNvCxnSpPr>
          <p:nvPr/>
        </p:nvCxnSpPr>
        <p:spPr>
          <a:xfrm>
            <a:off x="2268538" y="2605114"/>
            <a:ext cx="0" cy="3391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524CCDD0-1078-421A-9504-337F4379543E}"/>
              </a:ext>
            </a:extLst>
          </p:cNvPr>
          <p:cNvSpPr txBox="1"/>
          <p:nvPr/>
        </p:nvSpPr>
        <p:spPr>
          <a:xfrm>
            <a:off x="1486292" y="1988535"/>
            <a:ext cx="178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We can get I</a:t>
            </a:r>
            <a:r>
              <a:rPr lang="en-US" altLang="zh-TW" baseline="-25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t</a:t>
            </a:r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 right now</a:t>
            </a:r>
            <a:endParaRPr lang="zh-TW" altLang="en-US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9959400-3BD0-4533-9099-F99858B46E7E}"/>
              </a:ext>
            </a:extLst>
          </p:cNvPr>
          <p:cNvCxnSpPr>
            <a:cxnSpLocks/>
          </p:cNvCxnSpPr>
          <p:nvPr/>
        </p:nvCxnSpPr>
        <p:spPr>
          <a:xfrm>
            <a:off x="4868166" y="4806599"/>
            <a:ext cx="0" cy="33912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7E0BC201-6DD2-45AE-8522-8AF5D2E314DE}"/>
              </a:ext>
            </a:extLst>
          </p:cNvPr>
          <p:cNvCxnSpPr>
            <a:cxnSpLocks/>
          </p:cNvCxnSpPr>
          <p:nvPr/>
        </p:nvCxnSpPr>
        <p:spPr>
          <a:xfrm>
            <a:off x="5428010" y="4822711"/>
            <a:ext cx="0" cy="3391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102D1E2-37A0-4A48-9DC7-53F7C48C5B70}"/>
              </a:ext>
            </a:extLst>
          </p:cNvPr>
          <p:cNvSpPr txBox="1"/>
          <p:nvPr/>
        </p:nvSpPr>
        <p:spPr>
          <a:xfrm>
            <a:off x="4252933" y="4212939"/>
            <a:ext cx="178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We can get I</a:t>
            </a:r>
            <a:r>
              <a:rPr lang="en-US" altLang="zh-TW" baseline="-2500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x</a:t>
            </a:r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 after 2-pixel</a:t>
            </a:r>
            <a:endParaRPr lang="zh-TW" altLang="en-US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D1E7AC8-AF4C-45F0-B89D-6BDB9FD94983}"/>
              </a:ext>
            </a:extLst>
          </p:cNvPr>
          <p:cNvCxnSpPr>
            <a:cxnSpLocks/>
          </p:cNvCxnSpPr>
          <p:nvPr/>
        </p:nvCxnSpPr>
        <p:spPr>
          <a:xfrm>
            <a:off x="7290782" y="5565488"/>
            <a:ext cx="0" cy="3391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C9CE3A68-FCFE-47CB-A5C4-3C297F48FCC9}"/>
              </a:ext>
            </a:extLst>
          </p:cNvPr>
          <p:cNvCxnSpPr>
            <a:cxnSpLocks/>
          </p:cNvCxnSpPr>
          <p:nvPr/>
        </p:nvCxnSpPr>
        <p:spPr>
          <a:xfrm>
            <a:off x="7290782" y="4976160"/>
            <a:ext cx="0" cy="33912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7235B78-5FA2-43F2-BA30-D1D3FC46ED8D}"/>
              </a:ext>
            </a:extLst>
          </p:cNvPr>
          <p:cNvSpPr txBox="1"/>
          <p:nvPr/>
        </p:nvSpPr>
        <p:spPr>
          <a:xfrm>
            <a:off x="6348111" y="4297804"/>
            <a:ext cx="178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We can get </a:t>
            </a:r>
            <a:r>
              <a:rPr lang="en-US" altLang="zh-TW" dirty="0" err="1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I</a:t>
            </a:r>
            <a:r>
              <a:rPr lang="en-US" altLang="zh-TW" baseline="-25000" dirty="0" err="1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y</a:t>
            </a:r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 after 2-row</a:t>
            </a:r>
            <a:endParaRPr lang="zh-TW" altLang="en-US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85777B1-65C2-40D9-A398-2B385FF5270E}"/>
              </a:ext>
            </a:extLst>
          </p:cNvPr>
          <p:cNvSpPr txBox="1"/>
          <p:nvPr/>
        </p:nvSpPr>
        <p:spPr>
          <a:xfrm>
            <a:off x="4096319" y="2521118"/>
            <a:ext cx="43695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If first compute I</a:t>
            </a:r>
            <a:r>
              <a:rPr lang="en-US" altLang="zh-TW" sz="2000" b="1" baseline="-25000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t</a:t>
            </a:r>
            <a: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 </a:t>
            </a:r>
            <a:b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</a:br>
            <a: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 we need 2*row FIFO depth</a:t>
            </a:r>
            <a:b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</a:br>
            <a: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 Catapult can only support </a:t>
            </a:r>
            <a:b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</a:br>
            <a: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     up to 128 FIFO depth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TW" altLang="en-US" sz="2000" b="1" dirty="0">
              <a:solidFill>
                <a:srgbClr val="CC99FF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15AC977-DD7C-471F-803D-FE77CE33C469}"/>
              </a:ext>
            </a:extLst>
          </p:cNvPr>
          <p:cNvSpPr txBox="1"/>
          <p:nvPr/>
        </p:nvSpPr>
        <p:spPr>
          <a:xfrm>
            <a:off x="42965" y="5012802"/>
            <a:ext cx="38923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If first compute I</a:t>
            </a:r>
            <a:r>
              <a:rPr lang="en-US" altLang="zh-TW" sz="2000" b="1" baseline="-25000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x</a:t>
            </a:r>
            <a: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 </a:t>
            </a:r>
            <a:b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</a:br>
            <a: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 we need (2*row-2) FIFO depth</a:t>
            </a:r>
            <a:b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</a:br>
            <a: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 Catapult only support </a:t>
            </a:r>
            <a:b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</a:br>
            <a:r>
              <a:rPr lang="en-US" altLang="zh-TW" sz="2000" b="1" dirty="0">
                <a:solidFill>
                  <a:srgbClr val="CC99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     up to 128 FIFO depth</a:t>
            </a:r>
          </a:p>
        </p:txBody>
      </p:sp>
    </p:spTree>
    <p:extLst>
      <p:ext uri="{BB962C8B-B14F-4D97-AF65-F5344CB8AC3E}">
        <p14:creationId xmlns:p14="http://schemas.microsoft.com/office/powerpoint/2010/main" val="7727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9" grpId="0"/>
      <p:bldP spid="40" grpId="0"/>
      <p:bldP spid="42" grpId="0"/>
      <p:bldP spid="44" grpId="0"/>
      <p:bldP spid="46" grpId="0"/>
      <p:bldP spid="48" grpId="0"/>
      <p:bldP spid="50" grpId="0"/>
      <p:bldP spid="52" grpId="0"/>
      <p:bldP spid="63" grpId="0"/>
      <p:bldP spid="66" grpId="0"/>
      <p:bldP spid="71" grpId="0"/>
      <p:bldP spid="72" grpId="0"/>
      <p:bldP spid="7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588452" y="734525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data flow: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9795210" y="2530571"/>
            <a:ext cx="205690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9177101" y="277424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764316" y="278761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10161670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0769393" y="2849895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!!Iyarrow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9205287" y="2435161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42E8D8-E5E1-42FF-9402-D674A2D4EF6C}"/>
              </a:ext>
            </a:extLst>
          </p:cNvPr>
          <p:cNvSpPr txBox="1"/>
          <p:nvPr/>
        </p:nvSpPr>
        <p:spPr>
          <a:xfrm>
            <a:off x="7450594" y="26051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47" name="!!Ixarrow">
            <a:extLst>
              <a:ext uri="{FF2B5EF4-FFF2-40B4-BE49-F238E27FC236}">
                <a16:creationId xmlns:a16="http://schemas.microsoft.com/office/drawing/2014/main" id="{8AF12458-FB37-4B47-8D72-4839EAFE87F3}"/>
              </a:ext>
            </a:extLst>
          </p:cNvPr>
          <p:cNvCxnSpPr>
            <a:cxnSpLocks/>
          </p:cNvCxnSpPr>
          <p:nvPr/>
        </p:nvCxnSpPr>
        <p:spPr>
          <a:xfrm>
            <a:off x="8684780" y="2435161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!!Iy">
            <a:extLst>
              <a:ext uri="{FF2B5EF4-FFF2-40B4-BE49-F238E27FC236}">
                <a16:creationId xmlns:a16="http://schemas.microsoft.com/office/drawing/2014/main" id="{7CB8B9CB-905F-414B-A7B4-B4FB17E87C28}"/>
              </a:ext>
            </a:extLst>
          </p:cNvPr>
          <p:cNvSpPr/>
          <p:nvPr/>
        </p:nvSpPr>
        <p:spPr>
          <a:xfrm>
            <a:off x="9078661" y="2091718"/>
            <a:ext cx="1026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!!Ix">
            <a:extLst>
              <a:ext uri="{FF2B5EF4-FFF2-40B4-BE49-F238E27FC236}">
                <a16:creationId xmlns:a16="http://schemas.microsoft.com/office/drawing/2014/main" id="{ECAF349E-20E9-4A55-AF7D-8A6BBDC1172D}"/>
              </a:ext>
            </a:extLst>
          </p:cNvPr>
          <p:cNvSpPr/>
          <p:nvPr/>
        </p:nvSpPr>
        <p:spPr>
          <a:xfrm>
            <a:off x="7911615" y="2091365"/>
            <a:ext cx="1026656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2" name="箭號: 向下 81">
            <a:extLst>
              <a:ext uri="{FF2B5EF4-FFF2-40B4-BE49-F238E27FC236}">
                <a16:creationId xmlns:a16="http://schemas.microsoft.com/office/drawing/2014/main" id="{1F1BBFCA-0A29-4DBC-9E3A-496596BF22A8}"/>
              </a:ext>
            </a:extLst>
          </p:cNvPr>
          <p:cNvSpPr/>
          <p:nvPr/>
        </p:nvSpPr>
        <p:spPr>
          <a:xfrm>
            <a:off x="8532668" y="936682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1DAC6-B9C5-4005-9DF1-EF72792D7FDD}"/>
              </a:ext>
            </a:extLst>
          </p:cNvPr>
          <p:cNvSpPr/>
          <p:nvPr/>
        </p:nvSpPr>
        <p:spPr>
          <a:xfrm>
            <a:off x="448764" y="1363129"/>
            <a:ext cx="6001515" cy="497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channel can have </a:t>
            </a: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only ONE</a:t>
            </a:r>
            <a:r>
              <a:rPr lang="zh-TW" altLang="en-US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3645834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588452" y="734525"/>
            <a:ext cx="11494765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data flow: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E487A45-6750-40F5-88D0-8F47960C8CAD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4C804C2-0DA0-4D51-8F4C-EBCE9FDC8298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6F22C8F-0B17-48A8-B1FE-BCFA8477D6E0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9690194-497E-4722-B663-0646C0D9C144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1955680-8DD9-431B-B3D5-9299F3BB62EA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9F71BF6-1709-44A9-B01A-C426340585F0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BB6EC7-21AF-4CFE-B8ED-B3954C4FEE92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66F933B-1BA1-417D-8B3D-B200C9694976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3517798-E1EF-4CA1-BA1B-A90ED0B330BD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7910D1C2-8E51-4712-A237-C996CF587CE9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134BA99-6223-4210-B062-9A5FDB44D1A8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468C290-00B5-4344-B9A0-0D5E51C17B20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AECC1E-E4A3-4F50-81E5-FDBBE7383DAA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E8E291C-BA85-4448-813F-83A9C9DA2BDA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A1D010E-F4C2-4164-8D02-BD2DE9811FF8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22BD19FB-01B6-4B64-A5E5-6B9194D91F87}"/>
              </a:ext>
            </a:extLst>
          </p:cNvPr>
          <p:cNvCxnSpPr>
            <a:cxnSpLocks/>
          </p:cNvCxnSpPr>
          <p:nvPr/>
        </p:nvCxnSpPr>
        <p:spPr>
          <a:xfrm>
            <a:off x="10161670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C0AC4F5-EF1E-4F1D-B18F-D4978544FC23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5380C4EE-E94C-4318-850F-3FF10A516916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C3DA9809-4A24-485D-95B9-E7DE6DDBE891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06583B8C-0228-419C-B81C-55A3AB7F5D77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94AE5293-292E-4C51-BDEA-105C89112FA3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3F8E00C0-68E9-4BF0-BD3E-A5581F8069AC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!!Iyarrow">
            <a:extLst>
              <a:ext uri="{FF2B5EF4-FFF2-40B4-BE49-F238E27FC236}">
                <a16:creationId xmlns:a16="http://schemas.microsoft.com/office/drawing/2014/main" id="{4EF20837-6FEE-463A-A2AD-D1A0CC042647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42E8D8-E5E1-42FF-9402-D674A2D4EF6C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47" name="!!Ixarrow">
            <a:extLst>
              <a:ext uri="{FF2B5EF4-FFF2-40B4-BE49-F238E27FC236}">
                <a16:creationId xmlns:a16="http://schemas.microsoft.com/office/drawing/2014/main" id="{8AF12458-FB37-4B47-8D72-4839EAFE87F3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!!Iy">
            <a:extLst>
              <a:ext uri="{FF2B5EF4-FFF2-40B4-BE49-F238E27FC236}">
                <a16:creationId xmlns:a16="http://schemas.microsoft.com/office/drawing/2014/main" id="{7CB8B9CB-905F-414B-A7B4-B4FB17E87C28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!!Ix">
            <a:extLst>
              <a:ext uri="{FF2B5EF4-FFF2-40B4-BE49-F238E27FC236}">
                <a16:creationId xmlns:a16="http://schemas.microsoft.com/office/drawing/2014/main" id="{ECAF349E-20E9-4A55-AF7D-8A6BBDC1172D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2" name="箭號: 向下 81">
            <a:extLst>
              <a:ext uri="{FF2B5EF4-FFF2-40B4-BE49-F238E27FC236}">
                <a16:creationId xmlns:a16="http://schemas.microsoft.com/office/drawing/2014/main" id="{1F1BBFCA-0A29-4DBC-9E3A-496596BF22A8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1DAC6-B9C5-4005-9DF1-EF72792D7FDD}"/>
              </a:ext>
            </a:extLst>
          </p:cNvPr>
          <p:cNvSpPr/>
          <p:nvPr/>
        </p:nvSpPr>
        <p:spPr>
          <a:xfrm>
            <a:off x="448764" y="1363129"/>
            <a:ext cx="6001515" cy="497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channel can have </a:t>
            </a: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only ONE</a:t>
            </a:r>
            <a:r>
              <a:rPr lang="zh-TW" altLang="en-US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receiver</a:t>
            </a: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  <a:sym typeface="Wingdings" panose="05000000000000000000" pitchFamily="2" charset="2"/>
            </a:endParaRPr>
          </a:p>
        </p:txBody>
      </p:sp>
      <p:sp>
        <p:nvSpPr>
          <p:cNvPr id="56" name="箭號: 向下 55">
            <a:extLst>
              <a:ext uri="{FF2B5EF4-FFF2-40B4-BE49-F238E27FC236}">
                <a16:creationId xmlns:a16="http://schemas.microsoft.com/office/drawing/2014/main" id="{884D656A-EE3C-4C6A-BB32-E743B6C8F831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57" name="箭號: 向下 56">
            <a:extLst>
              <a:ext uri="{FF2B5EF4-FFF2-40B4-BE49-F238E27FC236}">
                <a16:creationId xmlns:a16="http://schemas.microsoft.com/office/drawing/2014/main" id="{1DD1E172-8137-41E7-9A53-0F6D83F5C8FA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61825A1-52A0-41CB-BED2-0147B450A98B}"/>
              </a:ext>
            </a:extLst>
          </p:cNvPr>
          <p:cNvSpPr/>
          <p:nvPr/>
        </p:nvSpPr>
        <p:spPr>
          <a:xfrm>
            <a:off x="1194040" y="1972133"/>
            <a:ext cx="64393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 </a:t>
            </a:r>
            <a:r>
              <a:rPr lang="en-US" altLang="zh-TW" sz="2000" b="1" dirty="0" err="1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Iy</a:t>
            </a: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 (</a:t>
            </a:r>
            <a:r>
              <a:rPr lang="en-US" altLang="zh-TW" sz="2000" b="1" dirty="0" err="1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gradient_y_calc</a:t>
            </a: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) first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sym typeface="Wingdings" panose="05000000000000000000" pitchFamily="2" charset="2"/>
              </a:rPr>
              <a:t>, then parallelize Ix and It </a:t>
            </a:r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027258-8362-4B8E-A15C-EFE8FCA6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12" y="2572766"/>
            <a:ext cx="7059293" cy="41414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1651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A118C7B5-EF27-4E9B-B9D1-AABB5942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14" y="2489776"/>
            <a:ext cx="6579940" cy="190723"/>
          </a:xfrm>
          <a:prstGeom prst="rect">
            <a:avLst/>
          </a:prstGeom>
        </p:spPr>
      </p:pic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161670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rgbClr val="FF0000"/>
                </a:solidFill>
              </a:rPr>
              <a:t>gradient_y</a:t>
            </a:r>
            <a:r>
              <a:rPr lang="en-US" altLang="zh-TW" b="1" dirty="0" err="1">
                <a:solidFill>
                  <a:srgbClr val="FF0000"/>
                </a:solidFill>
              </a:rPr>
              <a:t>_calc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7" y="1009047"/>
            <a:ext cx="73417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1-1.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gradient_y_calc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E4C03346-D1A9-4C66-94C9-AF350BA8758D}"/>
              </a:ext>
            </a:extLst>
          </p:cNvPr>
          <p:cNvSpPr/>
          <p:nvPr/>
        </p:nvSpPr>
        <p:spPr>
          <a:xfrm>
            <a:off x="1509767" y="2489777"/>
            <a:ext cx="144672" cy="185270"/>
          </a:xfrm>
          <a:prstGeom prst="roundRect">
            <a:avLst>
              <a:gd name="adj" fmla="val 11873"/>
            </a:avLst>
          </a:prstGeom>
          <a:solidFill>
            <a:srgbClr val="66FFFF">
              <a:alpha val="20000"/>
            </a:srgbClr>
          </a:solidFill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B5EF10C-DEBB-4BF7-A350-E33265B63649}"/>
              </a:ext>
            </a:extLst>
          </p:cNvPr>
          <p:cNvSpPr txBox="1"/>
          <p:nvPr/>
        </p:nvSpPr>
        <p:spPr>
          <a:xfrm>
            <a:off x="816769" y="2190300"/>
            <a:ext cx="21146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solidFill>
                  <a:srgbClr val="FF66FF"/>
                </a:solidFill>
                <a:ea typeface="芫荽 0.92" pitchFamily="2" charset="-120"/>
              </a:rPr>
              <a:t>sign bit +</a:t>
            </a:r>
            <a:r>
              <a:rPr lang="zh-TW" altLang="en-US" sz="1500" dirty="0">
                <a:solidFill>
                  <a:srgbClr val="FF66FF"/>
                </a:solidFill>
                <a:ea typeface="芫荽 0.92" pitchFamily="2" charset="-120"/>
              </a:rPr>
              <a:t>「個位數字」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E391FA-C999-42AC-9945-FEB1E4490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15" y="2730218"/>
            <a:ext cx="5879474" cy="1884653"/>
          </a:xfrm>
          <a:prstGeom prst="rect">
            <a:avLst/>
          </a:prstGeom>
        </p:spPr>
      </p:pic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EF8EEAD6-9114-45BD-8452-F6029208BE64}"/>
              </a:ext>
            </a:extLst>
          </p:cNvPr>
          <p:cNvSpPr/>
          <p:nvPr/>
        </p:nvSpPr>
        <p:spPr>
          <a:xfrm>
            <a:off x="251363" y="4450480"/>
            <a:ext cx="5645966" cy="143235"/>
          </a:xfrm>
          <a:prstGeom prst="roundRect">
            <a:avLst>
              <a:gd name="adj" fmla="val 11873"/>
            </a:avLst>
          </a:prstGeom>
          <a:solidFill>
            <a:srgbClr val="66FFFF">
              <a:alpha val="20000"/>
            </a:srgbClr>
          </a:solidFill>
          <a:ln w="2857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!!Frame2_table">
            <a:extLst>
              <a:ext uri="{FF2B5EF4-FFF2-40B4-BE49-F238E27FC236}">
                <a16:creationId xmlns:a16="http://schemas.microsoft.com/office/drawing/2014/main" id="{0D2D1532-2D6C-4EF9-934E-3FE4C9F08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075049"/>
              </p:ext>
            </p:extLst>
          </p:nvPr>
        </p:nvGraphicFramePr>
        <p:xfrm>
          <a:off x="6282782" y="4328851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表格 51">
                <a:extLst>
                  <a:ext uri="{FF2B5EF4-FFF2-40B4-BE49-F238E27FC236}">
                    <a16:creationId xmlns:a16="http://schemas.microsoft.com/office/drawing/2014/main" id="{DD0D521C-09AA-4AD5-9AEC-18F2473583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627484"/>
                  </p:ext>
                </p:extLst>
              </p:nvPr>
            </p:nvGraphicFramePr>
            <p:xfrm>
              <a:off x="7146782" y="4616851"/>
              <a:ext cx="288000" cy="144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89597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500" b="1" i="1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500" b="1" i="0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1500" b="1" i="0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US" altLang="zh-TW" sz="1500" b="1" i="1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62089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1647726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702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表格 51">
                <a:extLst>
                  <a:ext uri="{FF2B5EF4-FFF2-40B4-BE49-F238E27FC236}">
                    <a16:creationId xmlns:a16="http://schemas.microsoft.com/office/drawing/2014/main" id="{DD0D521C-09AA-4AD5-9AEC-18F2473583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627484"/>
                  </p:ext>
                </p:extLst>
              </p:nvPr>
            </p:nvGraphicFramePr>
            <p:xfrm>
              <a:off x="7146782" y="4616851"/>
              <a:ext cx="288000" cy="144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895978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167" t="-206383" r="-10417" b="-2127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62089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1647726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F79646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F7964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CD5B5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7024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F2FACDD7-EAA6-43CD-80F5-0EF0485980F4}"/>
              </a:ext>
            </a:extLst>
          </p:cNvPr>
          <p:cNvSpPr/>
          <p:nvPr/>
        </p:nvSpPr>
        <p:spPr>
          <a:xfrm>
            <a:off x="6373607" y="388675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gradient_y</a:t>
            </a:r>
            <a:r>
              <a:rPr lang="zh-TW" altLang="en-US" b="1" dirty="0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b="1" dirty="0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</a:t>
            </a:r>
            <a:r>
              <a:rPr lang="en-US" altLang="zh-TW" b="1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</a:t>
            </a:r>
            <a:r>
              <a:rPr lang="en-US" altLang="zh-TW" b="1" baseline="-25000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y</a:t>
            </a:r>
            <a:r>
              <a:rPr lang="en-US" altLang="zh-TW" b="1" dirty="0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)</a:t>
            </a:r>
            <a:endParaRPr lang="zh-TW" altLang="en-US" b="1" dirty="0">
              <a:solidFill>
                <a:srgbClr val="F79646"/>
              </a:solidFill>
            </a:endParaRPr>
          </a:p>
        </p:txBody>
      </p:sp>
      <p:sp>
        <p:nvSpPr>
          <p:cNvPr id="54" name="!!Frame 2">
            <a:extLst>
              <a:ext uri="{FF2B5EF4-FFF2-40B4-BE49-F238E27FC236}">
                <a16:creationId xmlns:a16="http://schemas.microsoft.com/office/drawing/2014/main" id="{EC7F17E5-CB3E-4971-8F2F-70FDF753FF97}"/>
              </a:ext>
            </a:extLst>
          </p:cNvPr>
          <p:cNvSpPr txBox="1"/>
          <p:nvPr/>
        </p:nvSpPr>
        <p:spPr>
          <a:xfrm>
            <a:off x="6756020" y="635397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Frame 2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B6FC826-2FFC-4A45-952B-D4FD2F505DEE}"/>
              </a:ext>
            </a:extLst>
          </p:cNvPr>
          <p:cNvSpPr/>
          <p:nvPr/>
        </p:nvSpPr>
        <p:spPr>
          <a:xfrm>
            <a:off x="6289218" y="4894407"/>
            <a:ext cx="2003129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</a:t>
            </a:r>
            <a:r>
              <a:rPr lang="en-US" altLang="zh-TW" sz="1500" kern="0" dirty="0">
                <a:solidFill>
                  <a:srgbClr val="C00000"/>
                </a:solidFill>
                <a:ea typeface="標楷體"/>
              </a:rPr>
              <a:t>buffer 2x</a:t>
            </a:r>
            <a:endParaRPr kumimoji="0" lang="zh-TW" altLang="en-US" sz="15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F8C04CA-BFE5-4E54-AD5C-DBFDB2CDD515}"/>
              </a:ext>
            </a:extLst>
          </p:cNvPr>
          <p:cNvSpPr/>
          <p:nvPr/>
        </p:nvSpPr>
        <p:spPr>
          <a:xfrm>
            <a:off x="7153219" y="4614341"/>
            <a:ext cx="1139128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buffer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2x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05B3B31-69C6-44B4-88A4-A68488138943}"/>
              </a:ext>
            </a:extLst>
          </p:cNvPr>
          <p:cNvSpPr/>
          <p:nvPr/>
        </p:nvSpPr>
        <p:spPr>
          <a:xfrm>
            <a:off x="6278400" y="5760438"/>
            <a:ext cx="864000" cy="288000"/>
          </a:xfrm>
          <a:prstGeom prst="rect">
            <a:avLst/>
          </a:prstGeom>
          <a:solidFill>
            <a:srgbClr val="D7E4BD">
              <a:alpha val="50196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zh-TW" sz="850" b="0" i="0" u="none" strike="noStrike" kern="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</a:t>
            </a:r>
            <a:r>
              <a:rPr lang="en-US" altLang="zh-TW" sz="850" kern="0" dirty="0">
                <a:solidFill>
                  <a:srgbClr val="009242"/>
                </a:solidFill>
                <a:ea typeface="標楷體"/>
              </a:rPr>
              <a:t>buffer 8x</a:t>
            </a:r>
            <a:endParaRPr kumimoji="0" lang="zh-TW" altLang="en-US" sz="850" b="0" i="0" u="none" strike="noStrike" kern="0" cap="none" spc="0" normalizeH="0" baseline="0" noProof="0" dirty="0">
              <a:ln>
                <a:noFill/>
              </a:ln>
              <a:solidFill>
                <a:srgbClr val="009242"/>
              </a:solidFill>
              <a:effectLst/>
              <a:uLnTx/>
              <a:uFillTx/>
              <a:latin typeface="Arial"/>
              <a:ea typeface="標楷體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56FF8EE-0132-4997-B372-B91D13AF3198}"/>
              </a:ext>
            </a:extLst>
          </p:cNvPr>
          <p:cNvSpPr/>
          <p:nvPr/>
        </p:nvSpPr>
        <p:spPr>
          <a:xfrm>
            <a:off x="6276929" y="5472438"/>
            <a:ext cx="2021853" cy="288000"/>
          </a:xfrm>
          <a:prstGeom prst="rect">
            <a:avLst/>
          </a:prstGeom>
          <a:solidFill>
            <a:srgbClr val="D7E4BD">
              <a:alpha val="50196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</a:t>
            </a:r>
            <a:r>
              <a:rPr lang="en-US" altLang="zh-TW" sz="1500" kern="0" dirty="0">
                <a:solidFill>
                  <a:srgbClr val="009242"/>
                </a:solidFill>
                <a:ea typeface="標楷體"/>
              </a:rPr>
              <a:t>buffer 8x</a:t>
            </a:r>
            <a:endParaRPr kumimoji="0" lang="zh-TW" altLang="en-US" sz="1500" b="0" i="0" u="none" strike="noStrike" kern="0" cap="none" spc="0" normalizeH="0" baseline="0" noProof="0" dirty="0">
              <a:ln>
                <a:noFill/>
              </a:ln>
              <a:solidFill>
                <a:srgbClr val="009242"/>
              </a:solidFill>
              <a:effectLst/>
              <a:uLnTx/>
              <a:uFillTx/>
              <a:latin typeface="Arial"/>
              <a:ea typeface="標楷體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EF5DF40B-E900-4EAC-9E75-2DB212F1455D}"/>
              </a:ext>
            </a:extLst>
          </p:cNvPr>
          <p:cNvSpPr txBox="1"/>
          <p:nvPr/>
        </p:nvSpPr>
        <p:spPr>
          <a:xfrm>
            <a:off x="7269013" y="5495263"/>
            <a:ext cx="48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in</a:t>
            </a:r>
            <a:endParaRPr lang="zh-TW" altLang="en-US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46318948-B9CF-4796-98EA-5CFF620FC4BF}"/>
              </a:ext>
            </a:extLst>
          </p:cNvPr>
          <p:cNvCxnSpPr>
            <a:cxnSpLocks/>
          </p:cNvCxnSpPr>
          <p:nvPr/>
        </p:nvCxnSpPr>
        <p:spPr>
          <a:xfrm>
            <a:off x="7290782" y="5565488"/>
            <a:ext cx="0" cy="3391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C589B1AE-1C57-44A0-9B79-23C715D5F8E7}"/>
              </a:ext>
            </a:extLst>
          </p:cNvPr>
          <p:cNvSpPr/>
          <p:nvPr/>
        </p:nvSpPr>
        <p:spPr>
          <a:xfrm>
            <a:off x="0" y="4671925"/>
            <a:ext cx="15390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</a:rPr>
              <a:t>Output type:</a:t>
            </a:r>
          </a:p>
          <a:p>
            <a:pPr algn="r"/>
            <a:endParaRPr lang="en-US" altLang="zh-TW" b="1" dirty="0">
              <a:solidFill>
                <a:srgbClr val="EE5496"/>
              </a:solidFill>
            </a:endParaRPr>
          </a:p>
          <a:p>
            <a:pPr algn="r"/>
            <a:endParaRPr lang="en-US" altLang="zh-TW" b="1" dirty="0">
              <a:solidFill>
                <a:srgbClr val="EE5496"/>
              </a:solidFill>
            </a:endParaRPr>
          </a:p>
          <a:p>
            <a:pPr algn="r"/>
            <a:r>
              <a:rPr lang="en-US" altLang="zh-TW" b="1" dirty="0">
                <a:solidFill>
                  <a:srgbClr val="EE5496"/>
                </a:solidFill>
              </a:rPr>
              <a:t>Buffer type: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2CFBAF5-1EDE-432A-9B9C-9613A5A66986}"/>
              </a:ext>
            </a:extLst>
          </p:cNvPr>
          <p:cNvSpPr/>
          <p:nvPr/>
        </p:nvSpPr>
        <p:spPr>
          <a:xfrm>
            <a:off x="1429852" y="4671925"/>
            <a:ext cx="460574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</a:rPr>
              <a:t>frames_t</a:t>
            </a:r>
            <a:r>
              <a:rPr lang="en-US" altLang="zh-TW" b="1" dirty="0">
                <a:solidFill>
                  <a:srgbClr val="EE5496"/>
                </a:solidFill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</a:rPr>
              <a:t>&lt;32</a:t>
            </a:r>
            <a:r>
              <a:rPr lang="en-US" altLang="zh-TW" sz="1000" b="1" dirty="0">
                <a:solidFill>
                  <a:srgbClr val="EE5496"/>
                </a:solidFill>
              </a:rPr>
              <a:t>, false</a:t>
            </a:r>
            <a:r>
              <a:rPr lang="en-US" altLang="zh-TW" b="1" dirty="0">
                <a:solidFill>
                  <a:srgbClr val="EE5496"/>
                </a:solidFill>
              </a:rPr>
              <a:t>&gt;)</a:t>
            </a:r>
          </a:p>
          <a:p>
            <a:r>
              <a:rPr lang="en-US" altLang="zh-TW" b="1" dirty="0" err="1">
                <a:solidFill>
                  <a:srgbClr val="EE5496"/>
                </a:solidFill>
              </a:rPr>
              <a:t>pixel_t</a:t>
            </a:r>
            <a:r>
              <a:rPr lang="en-US" altLang="zh-TW" b="1" dirty="0">
                <a:solidFill>
                  <a:srgbClr val="EE5496"/>
                </a:solidFill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</a:rPr>
              <a:t> </a:t>
            </a:r>
            <a:r>
              <a:rPr lang="de-DE" altLang="zh-TW" b="1" dirty="0">
                <a:solidFill>
                  <a:srgbClr val="EE5496"/>
                </a:solidFill>
              </a:rPr>
              <a:t>&lt;32,13</a:t>
            </a:r>
            <a:r>
              <a:rPr lang="de-DE" altLang="zh-TW" sz="1000" b="1" dirty="0">
                <a:solidFill>
                  <a:srgbClr val="EE5496"/>
                </a:solidFill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</a:rPr>
              <a:t>&gt;)</a:t>
            </a:r>
          </a:p>
          <a:p>
            <a:r>
              <a:rPr lang="en-US" altLang="zh-TW" b="1" dirty="0" err="1">
                <a:solidFill>
                  <a:srgbClr val="EE5496"/>
                </a:solidFill>
              </a:rPr>
              <a:t>input_t</a:t>
            </a:r>
            <a:r>
              <a:rPr lang="en-US" altLang="zh-TW" b="1" dirty="0">
                <a:solidFill>
                  <a:srgbClr val="EE5496"/>
                </a:solidFill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</a:rPr>
              <a:t>&lt;8, 8</a:t>
            </a:r>
            <a:r>
              <a:rPr lang="en-US" altLang="zh-TW" sz="1000" b="1" dirty="0">
                <a:solidFill>
                  <a:srgbClr val="EE5496"/>
                </a:solidFill>
              </a:rPr>
              <a:t>, false, AC_RND, AC_WRAP</a:t>
            </a:r>
            <a:r>
              <a:rPr lang="en-US" altLang="zh-TW" b="1" dirty="0">
                <a:solidFill>
                  <a:srgbClr val="EE5496"/>
                </a:solidFill>
              </a:rPr>
              <a:t>&gt;)</a:t>
            </a:r>
          </a:p>
          <a:p>
            <a:r>
              <a:rPr lang="en-US" altLang="zh-TW" b="1" dirty="0" err="1">
                <a:solidFill>
                  <a:srgbClr val="EE5496"/>
                </a:solidFill>
              </a:rPr>
              <a:t>frames_t</a:t>
            </a:r>
            <a:r>
              <a:rPr lang="en-US" altLang="zh-TW" b="1" dirty="0">
                <a:solidFill>
                  <a:srgbClr val="EE5496"/>
                </a:solidFill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</a:rPr>
              <a:t>&lt;32</a:t>
            </a:r>
            <a:r>
              <a:rPr lang="en-US" altLang="zh-TW" sz="1000" b="1" dirty="0">
                <a:solidFill>
                  <a:srgbClr val="EE5496"/>
                </a:solidFill>
              </a:rPr>
              <a:t>, false</a:t>
            </a:r>
            <a:r>
              <a:rPr lang="en-US" altLang="zh-TW" b="1" dirty="0">
                <a:solidFill>
                  <a:srgbClr val="EE5496"/>
                </a:solidFill>
              </a:rPr>
              <a:t>&gt;)</a:t>
            </a:r>
          </a:p>
          <a:p>
            <a:r>
              <a:rPr lang="en-US" altLang="zh-TW" b="1" dirty="0">
                <a:solidFill>
                  <a:srgbClr val="EE5496"/>
                </a:solidFill>
              </a:rPr>
              <a:t>input2x_t (</a:t>
            </a:r>
            <a:r>
              <a:rPr lang="en-US" altLang="zh-TW" b="1" dirty="0" err="1">
                <a:solidFill>
                  <a:srgbClr val="EE5496"/>
                </a:solidFill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</a:rPr>
              <a:t>&lt;16&gt;)</a:t>
            </a:r>
          </a:p>
          <a:p>
            <a:r>
              <a:rPr lang="en-US" altLang="zh-TW" b="1" dirty="0">
                <a:solidFill>
                  <a:srgbClr val="EE5496"/>
                </a:solidFill>
              </a:rPr>
              <a:t>input8x_t (</a:t>
            </a:r>
            <a:r>
              <a:rPr lang="en-US" altLang="zh-TW" b="1" dirty="0" err="1">
                <a:solidFill>
                  <a:srgbClr val="EE5496"/>
                </a:solidFill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</a:rPr>
              <a:t>&lt;64&gt;)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F91AE57-9965-41D9-8EF3-E408F62CDD08}"/>
              </a:ext>
            </a:extLst>
          </p:cNvPr>
          <p:cNvSpPr/>
          <p:nvPr/>
        </p:nvSpPr>
        <p:spPr>
          <a:xfrm>
            <a:off x="7138812" y="5186613"/>
            <a:ext cx="1157588" cy="288000"/>
          </a:xfrm>
          <a:prstGeom prst="rect">
            <a:avLst/>
          </a:prstGeom>
          <a:solidFill>
            <a:srgbClr val="D7E4BD">
              <a:alpha val="50196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009242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</a:t>
            </a:r>
            <a:r>
              <a:rPr lang="en-US" altLang="zh-TW" sz="1100" kern="0" dirty="0">
                <a:solidFill>
                  <a:srgbClr val="009242"/>
                </a:solidFill>
                <a:ea typeface="標楷體"/>
              </a:rPr>
              <a:t>buffer 8x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009242"/>
              </a:solidFill>
              <a:effectLst/>
              <a:uLnTx/>
              <a:uFillTx/>
              <a:latin typeface="Arial"/>
              <a:ea typeface="標楷體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1BE90D1C-1952-4869-BE98-60AB1014D06A}"/>
              </a:ext>
            </a:extLst>
          </p:cNvPr>
          <p:cNvCxnSpPr>
            <a:cxnSpLocks/>
          </p:cNvCxnSpPr>
          <p:nvPr/>
        </p:nvCxnSpPr>
        <p:spPr>
          <a:xfrm>
            <a:off x="7290782" y="4976160"/>
            <a:ext cx="0" cy="33912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78142A9-B4F2-40C9-8DFD-1DB84E267DBF}"/>
              </a:ext>
            </a:extLst>
          </p:cNvPr>
          <p:cNvSpPr txBox="1"/>
          <p:nvPr/>
        </p:nvSpPr>
        <p:spPr>
          <a:xfrm>
            <a:off x="7244609" y="4919619"/>
            <a:ext cx="63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</a:rPr>
              <a:t>out</a:t>
            </a:r>
            <a:endParaRPr lang="zh-TW" altLang="en-US" dirty="0">
              <a:solidFill>
                <a:srgbClr val="0070C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BE8F8F3-ECE2-4BD4-ACA2-692394B55EB3}"/>
              </a:ext>
            </a:extLst>
          </p:cNvPr>
          <p:cNvSpPr/>
          <p:nvPr/>
        </p:nvSpPr>
        <p:spPr>
          <a:xfrm>
            <a:off x="6282782" y="5187064"/>
            <a:ext cx="857565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TW" sz="850" kern="0" dirty="0">
                <a:solidFill>
                  <a:srgbClr val="C00000"/>
                </a:solidFill>
                <a:latin typeface="Arial"/>
                <a:ea typeface="標楷體"/>
              </a:rPr>
              <a:t>Line buffer 2x</a:t>
            </a:r>
            <a:endParaRPr lang="zh-TW" altLang="en-US" sz="850" kern="0" dirty="0">
              <a:solidFill>
                <a:srgbClr val="C0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26598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  <p:bldP spid="66" grpId="0" animBg="1"/>
      <p:bldP spid="6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A118C7B5-EF27-4E9B-B9D1-AABB5942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14" y="2489776"/>
            <a:ext cx="6579940" cy="19072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71D5AA1-10C3-4CDB-ACAB-2CE6A9763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9" y="2812606"/>
            <a:ext cx="5663642" cy="2853771"/>
          </a:xfrm>
          <a:prstGeom prst="rect">
            <a:avLst/>
          </a:prstGeom>
        </p:spPr>
      </p:pic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graphicFrame>
        <p:nvGraphicFramePr>
          <p:cNvPr id="33" name="!!Frame2_table">
            <a:extLst>
              <a:ext uri="{FF2B5EF4-FFF2-40B4-BE49-F238E27FC236}">
                <a16:creationId xmlns:a16="http://schemas.microsoft.com/office/drawing/2014/main" id="{F669FAE1-4782-45D5-B36F-0C6D4899A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478931"/>
              </p:ext>
            </p:extLst>
          </p:nvPr>
        </p:nvGraphicFramePr>
        <p:xfrm>
          <a:off x="6224931" y="3970089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F5EA5D6C-873C-4742-BC6F-5A6022F43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0204994"/>
                  </p:ext>
                </p:extLst>
              </p:nvPr>
            </p:nvGraphicFramePr>
            <p:xfrm>
              <a:off x="6512931" y="4834089"/>
              <a:ext cx="1440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20421097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8526476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42446803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500" b="1" i="1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zh-TW" altLang="en-US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500" b="1" i="0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F5EA5D6C-873C-4742-BC6F-5A6022F43A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0204994"/>
                  </p:ext>
                </p:extLst>
              </p:nvPr>
            </p:nvGraphicFramePr>
            <p:xfrm>
              <a:off x="6512931" y="4834089"/>
              <a:ext cx="1440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1661475031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320421097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285264765"/>
                        </a:ext>
                      </a:extLst>
                    </a:gridCol>
                    <a:gridCol w="288000">
                      <a:extLst>
                        <a:ext uri="{9D8B030D-6E8A-4147-A177-3AD203B41FA5}">
                          <a16:colId xmlns:a16="http://schemas.microsoft.com/office/drawing/2014/main" val="4244680331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6383" t="-4082" r="-212766" b="-8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500" b="1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9DABED4C-B419-46A8-8217-7A841B053314}"/>
              </a:ext>
            </a:extLst>
          </p:cNvPr>
          <p:cNvSpPr/>
          <p:nvPr/>
        </p:nvSpPr>
        <p:spPr>
          <a:xfrm>
            <a:off x="6282103" y="3555353"/>
            <a:ext cx="173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gradient_x</a:t>
            </a:r>
            <a:r>
              <a:rPr lang="zh-TW" altLang="en-US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(I</a:t>
            </a:r>
            <a:r>
              <a:rPr lang="en-US" altLang="zh-TW" b="1" baseline="-25000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x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)</a:t>
            </a:r>
            <a:endParaRPr lang="zh-TW" altLang="en-US" b="1" dirty="0">
              <a:solidFill>
                <a:srgbClr val="9BBB59"/>
              </a:solidFill>
            </a:endParaRPr>
          </a:p>
        </p:txBody>
      </p:sp>
      <p:sp>
        <p:nvSpPr>
          <p:cNvPr id="36" name="!!Frame 2">
            <a:extLst>
              <a:ext uri="{FF2B5EF4-FFF2-40B4-BE49-F238E27FC236}">
                <a16:creationId xmlns:a16="http://schemas.microsoft.com/office/drawing/2014/main" id="{8DCF53E3-9B13-4281-AAB0-B26C342FE872}"/>
              </a:ext>
            </a:extLst>
          </p:cNvPr>
          <p:cNvSpPr txBox="1"/>
          <p:nvPr/>
        </p:nvSpPr>
        <p:spPr>
          <a:xfrm>
            <a:off x="6698169" y="603149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Frame 2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161670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rgbClr val="FF0000"/>
                </a:solidFill>
              </a:rPr>
              <a:t>gradient_x_calc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1-2.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gradient_x_calc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C5BC114C-83BB-4E3F-97F5-4D3D5FC8F365}"/>
              </a:ext>
            </a:extLst>
          </p:cNvPr>
          <p:cNvSpPr/>
          <p:nvPr/>
        </p:nvSpPr>
        <p:spPr>
          <a:xfrm>
            <a:off x="6504849" y="4834090"/>
            <a:ext cx="1160396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pixel buffer</a:t>
            </a:r>
            <a:endParaRPr kumimoji="0" lang="zh-TW" altLang="en-US" sz="15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C6316F94-D6F9-492E-84CC-D5BBDE6E8227}"/>
              </a:ext>
            </a:extLst>
          </p:cNvPr>
          <p:cNvCxnSpPr>
            <a:cxnSpLocks/>
          </p:cNvCxnSpPr>
          <p:nvPr/>
        </p:nvCxnSpPr>
        <p:spPr>
          <a:xfrm>
            <a:off x="7813070" y="4548242"/>
            <a:ext cx="0" cy="3391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0A153A42-1F06-4890-91C3-E11C6DE51782}"/>
              </a:ext>
            </a:extLst>
          </p:cNvPr>
          <p:cNvCxnSpPr>
            <a:cxnSpLocks/>
          </p:cNvCxnSpPr>
          <p:nvPr/>
        </p:nvCxnSpPr>
        <p:spPr>
          <a:xfrm>
            <a:off x="7225286" y="4548242"/>
            <a:ext cx="0" cy="33912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086E36A2-6042-4557-8BBF-0BA1F0E6ACFD}"/>
              </a:ext>
            </a:extLst>
          </p:cNvPr>
          <p:cNvSpPr txBox="1"/>
          <p:nvPr/>
        </p:nvSpPr>
        <p:spPr>
          <a:xfrm>
            <a:off x="7583908" y="4210532"/>
            <a:ext cx="48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in</a:t>
            </a:r>
            <a:endParaRPr lang="zh-TW" altLang="en-US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AE8465A6-71D4-4ECB-B22C-5C27D80D0771}"/>
              </a:ext>
            </a:extLst>
          </p:cNvPr>
          <p:cNvSpPr txBox="1"/>
          <p:nvPr/>
        </p:nvSpPr>
        <p:spPr>
          <a:xfrm>
            <a:off x="6921815" y="4217423"/>
            <a:ext cx="63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</a:rPr>
              <a:t>out</a:t>
            </a:r>
            <a:endParaRPr lang="zh-TW" altLang="en-US" dirty="0">
              <a:solidFill>
                <a:srgbClr val="0070C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E4C03346-D1A9-4C66-94C9-AF350BA8758D}"/>
              </a:ext>
            </a:extLst>
          </p:cNvPr>
          <p:cNvSpPr/>
          <p:nvPr/>
        </p:nvSpPr>
        <p:spPr>
          <a:xfrm>
            <a:off x="1509767" y="2489777"/>
            <a:ext cx="144672" cy="185270"/>
          </a:xfrm>
          <a:prstGeom prst="roundRect">
            <a:avLst>
              <a:gd name="adj" fmla="val 11873"/>
            </a:avLst>
          </a:prstGeom>
          <a:solidFill>
            <a:srgbClr val="66FFFF">
              <a:alpha val="20000"/>
            </a:srgbClr>
          </a:solidFill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B5EF10C-DEBB-4BF7-A350-E33265B63649}"/>
              </a:ext>
            </a:extLst>
          </p:cNvPr>
          <p:cNvSpPr txBox="1"/>
          <p:nvPr/>
        </p:nvSpPr>
        <p:spPr>
          <a:xfrm>
            <a:off x="816769" y="2190300"/>
            <a:ext cx="21146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solidFill>
                  <a:srgbClr val="FF66FF"/>
                </a:solidFill>
                <a:ea typeface="芫荽 0.92" pitchFamily="2" charset="-120"/>
              </a:rPr>
              <a:t>sign bit +</a:t>
            </a:r>
            <a:r>
              <a:rPr lang="zh-TW" altLang="en-US" sz="1500" dirty="0">
                <a:solidFill>
                  <a:srgbClr val="FF66FF"/>
                </a:solidFill>
                <a:ea typeface="芫荽 0.92" pitchFamily="2" charset="-120"/>
              </a:rPr>
              <a:t>「個位數字」</a:t>
            </a: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CF36D9AC-3846-430F-974F-C1F8A0850192}"/>
              </a:ext>
            </a:extLst>
          </p:cNvPr>
          <p:cNvSpPr/>
          <p:nvPr/>
        </p:nvSpPr>
        <p:spPr>
          <a:xfrm>
            <a:off x="257514" y="4162547"/>
            <a:ext cx="5645966" cy="143235"/>
          </a:xfrm>
          <a:prstGeom prst="roundRect">
            <a:avLst>
              <a:gd name="adj" fmla="val 11873"/>
            </a:avLst>
          </a:prstGeom>
          <a:solidFill>
            <a:srgbClr val="66FFFF">
              <a:alpha val="20000"/>
            </a:srgbClr>
          </a:solidFill>
          <a:ln w="2857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1E026718-24BF-4E05-ACBE-3BBED21C63BA}"/>
              </a:ext>
            </a:extLst>
          </p:cNvPr>
          <p:cNvSpPr/>
          <p:nvPr/>
        </p:nvSpPr>
        <p:spPr>
          <a:xfrm>
            <a:off x="94950" y="5694980"/>
            <a:ext cx="60420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EE5496"/>
                </a:solidFill>
              </a:rPr>
              <a:t>   Input type: </a:t>
            </a:r>
            <a:r>
              <a:rPr lang="en-US" altLang="zh-TW" b="1" dirty="0" err="1">
                <a:solidFill>
                  <a:srgbClr val="EE5496"/>
                </a:solidFill>
              </a:rPr>
              <a:t>input_t</a:t>
            </a:r>
            <a:r>
              <a:rPr lang="en-US" altLang="zh-TW" b="1" dirty="0">
                <a:solidFill>
                  <a:srgbClr val="EE5496"/>
                </a:solidFill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</a:rPr>
              <a:t>&lt;8, 8</a:t>
            </a:r>
            <a:r>
              <a:rPr lang="en-US" altLang="zh-TW" sz="1000" b="1" dirty="0">
                <a:solidFill>
                  <a:srgbClr val="EE5496"/>
                </a:solidFill>
              </a:rPr>
              <a:t>, false, AC_RND, AC_WRAP</a:t>
            </a:r>
            <a:r>
              <a:rPr lang="en-US" altLang="zh-TW" b="1" dirty="0">
                <a:solidFill>
                  <a:srgbClr val="EE5496"/>
                </a:solidFill>
              </a:rPr>
              <a:t>&gt;)</a:t>
            </a:r>
          </a:p>
          <a:p>
            <a:r>
              <a:rPr lang="en-US" altLang="zh-TW" b="1" dirty="0">
                <a:solidFill>
                  <a:srgbClr val="EE5496"/>
                </a:solidFill>
              </a:rPr>
              <a:t>Output type: </a:t>
            </a:r>
            <a:r>
              <a:rPr lang="en-US" altLang="zh-TW" b="1" dirty="0" err="1">
                <a:solidFill>
                  <a:srgbClr val="EE5496"/>
                </a:solidFill>
              </a:rPr>
              <a:t>pixel_t</a:t>
            </a:r>
            <a:r>
              <a:rPr lang="en-US" altLang="zh-TW" b="1" dirty="0">
                <a:solidFill>
                  <a:srgbClr val="EE5496"/>
                </a:solidFill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</a:rPr>
              <a:t> </a:t>
            </a:r>
            <a:r>
              <a:rPr lang="de-DE" altLang="zh-TW" b="1" dirty="0">
                <a:solidFill>
                  <a:srgbClr val="EE5496"/>
                </a:solidFill>
              </a:rPr>
              <a:t>&lt;32,13</a:t>
            </a:r>
            <a:r>
              <a:rPr lang="de-DE" altLang="zh-TW" sz="1000" b="1" dirty="0">
                <a:solidFill>
                  <a:srgbClr val="EE5496"/>
                </a:solidFill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</a:rPr>
              <a:t>&gt;)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8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295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Problem statement: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Context: The target application is “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optical flow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” used in image signal processing (ISP).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Issue: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Objective: 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Brief background introduction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47AE09-6D9A-42CA-9075-33976CBC3586}"/>
              </a:ext>
            </a:extLst>
          </p:cNvPr>
          <p:cNvSpPr/>
          <p:nvPr/>
        </p:nvSpPr>
        <p:spPr>
          <a:xfrm>
            <a:off x="2133600" y="2158510"/>
            <a:ext cx="95746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The problem for optical flow computation is usually its 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computational complexity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. Therefore it often needs large latency with software, and 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hard to implement in real time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.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6A5F82-9076-4B82-A9EA-C875106413D2}"/>
              </a:ext>
            </a:extLst>
          </p:cNvPr>
          <p:cNvSpPr/>
          <p:nvPr/>
        </p:nvSpPr>
        <p:spPr>
          <a:xfrm>
            <a:off x="2617396" y="3537132"/>
            <a:ext cx="95746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We would like to 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improve the computational latency and throughput 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of optical flow, in order to 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implement it in real time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6320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F3F859E-FF4C-4192-AFD8-6CC51909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40" y="4748281"/>
            <a:ext cx="7335274" cy="238158"/>
          </a:xfrm>
          <a:prstGeom prst="rect">
            <a:avLst/>
          </a:prstGeom>
        </p:spPr>
      </p:pic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rgbClr val="FF0000"/>
                </a:solidFill>
              </a:rPr>
              <a:t>gradient_t_calc</a:t>
            </a:r>
            <a:endParaRPr lang="zh-TW" altLang="en-US" sz="1200" b="1" dirty="0">
              <a:solidFill>
                <a:srgbClr val="FF0000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161670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2.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gradient_t_calc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E4C03346-D1A9-4C66-94C9-AF350BA8758D}"/>
              </a:ext>
            </a:extLst>
          </p:cNvPr>
          <p:cNvSpPr/>
          <p:nvPr/>
        </p:nvSpPr>
        <p:spPr>
          <a:xfrm>
            <a:off x="1785808" y="4761586"/>
            <a:ext cx="144672" cy="185270"/>
          </a:xfrm>
          <a:prstGeom prst="roundRect">
            <a:avLst>
              <a:gd name="adj" fmla="val 11873"/>
            </a:avLst>
          </a:prstGeom>
          <a:solidFill>
            <a:srgbClr val="66FFFF">
              <a:alpha val="20000"/>
            </a:srgbClr>
          </a:solidFill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89A17AF8-5E59-47D3-8306-834F8D12D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992234"/>
              </p:ext>
            </p:extLst>
          </p:nvPr>
        </p:nvGraphicFramePr>
        <p:xfrm>
          <a:off x="5086667" y="2461398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6614750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graphicFrame>
        <p:nvGraphicFramePr>
          <p:cNvPr id="49" name="表格 48">
            <a:extLst>
              <a:ext uri="{FF2B5EF4-FFF2-40B4-BE49-F238E27FC236}">
                <a16:creationId xmlns:a16="http://schemas.microsoft.com/office/drawing/2014/main" id="{E7223579-E21D-4834-8DB3-63EED024F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93604"/>
              </p:ext>
            </p:extLst>
          </p:nvPr>
        </p:nvGraphicFramePr>
        <p:xfrm>
          <a:off x="4724545" y="2644995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6614750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9876456F-E382-4FC8-ACA9-1072E2FFB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035570"/>
              </p:ext>
            </p:extLst>
          </p:nvPr>
        </p:nvGraphicFramePr>
        <p:xfrm>
          <a:off x="4223830" y="1614226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p:sp>
        <p:nvSpPr>
          <p:cNvPr id="53" name="文字方塊 52">
            <a:extLst>
              <a:ext uri="{FF2B5EF4-FFF2-40B4-BE49-F238E27FC236}">
                <a16:creationId xmlns:a16="http://schemas.microsoft.com/office/drawing/2014/main" id="{081877C1-FC5D-4D11-8F3F-D9C7B3F8D1B1}"/>
              </a:ext>
            </a:extLst>
          </p:cNvPr>
          <p:cNvSpPr txBox="1"/>
          <p:nvPr/>
        </p:nvSpPr>
        <p:spPr>
          <a:xfrm>
            <a:off x="4659353" y="359109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79646"/>
                </a:solidFill>
              </a:rPr>
              <a:t>Frame 1</a:t>
            </a:r>
            <a:endParaRPr lang="zh-TW" altLang="en-US" dirty="0">
              <a:solidFill>
                <a:srgbClr val="F79646"/>
              </a:solidFill>
            </a:endParaRPr>
          </a:p>
        </p:txBody>
      </p:sp>
      <p:graphicFrame>
        <p:nvGraphicFramePr>
          <p:cNvPr id="54" name="!!Frame2_table">
            <a:extLst>
              <a:ext uri="{FF2B5EF4-FFF2-40B4-BE49-F238E27FC236}">
                <a16:creationId xmlns:a16="http://schemas.microsoft.com/office/drawing/2014/main" id="{714ADE43-BDB8-4781-B84B-04553709D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9578"/>
              </p:ext>
            </p:extLst>
          </p:nvPr>
        </p:nvGraphicFramePr>
        <p:xfrm>
          <a:off x="4647286" y="1468696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p:sp>
        <p:nvSpPr>
          <p:cNvPr id="55" name="!!Frame 2">
            <a:extLst>
              <a:ext uri="{FF2B5EF4-FFF2-40B4-BE49-F238E27FC236}">
                <a16:creationId xmlns:a16="http://schemas.microsoft.com/office/drawing/2014/main" id="{0C7DD932-3767-430A-8E28-D7068EC8D8FB}"/>
              </a:ext>
            </a:extLst>
          </p:cNvPr>
          <p:cNvSpPr txBox="1"/>
          <p:nvPr/>
        </p:nvSpPr>
        <p:spPr>
          <a:xfrm>
            <a:off x="5118809" y="342777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</a:rPr>
              <a:t>Frame 2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31437252-7CB3-43B2-B0FF-1C5C447C2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80941"/>
              </p:ext>
            </p:extLst>
          </p:nvPr>
        </p:nvGraphicFramePr>
        <p:xfrm>
          <a:off x="5027840" y="1284030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E8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p:sp>
        <p:nvSpPr>
          <p:cNvPr id="57" name="文字方塊 56">
            <a:extLst>
              <a:ext uri="{FF2B5EF4-FFF2-40B4-BE49-F238E27FC236}">
                <a16:creationId xmlns:a16="http://schemas.microsoft.com/office/drawing/2014/main" id="{7DA13397-8853-4676-AE9B-2E02F8694372}"/>
              </a:ext>
            </a:extLst>
          </p:cNvPr>
          <p:cNvSpPr txBox="1"/>
          <p:nvPr/>
        </p:nvSpPr>
        <p:spPr>
          <a:xfrm>
            <a:off x="5809404" y="322357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Frame 3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10D979F-CFF1-46C1-BB83-E9604E19CB81}"/>
              </a:ext>
            </a:extLst>
          </p:cNvPr>
          <p:cNvSpPr txBox="1"/>
          <p:nvPr/>
        </p:nvSpPr>
        <p:spPr>
          <a:xfrm>
            <a:off x="6246226" y="307380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Frame 4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16232E0-3180-4AE5-A151-B12CF396C917}"/>
              </a:ext>
            </a:extLst>
          </p:cNvPr>
          <p:cNvSpPr/>
          <p:nvPr/>
        </p:nvSpPr>
        <p:spPr>
          <a:xfrm rot="20220289">
            <a:off x="3295548" y="1216826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gradient_t</a:t>
            </a:r>
            <a:r>
              <a:rPr lang="zh-TW" altLang="en-US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(I</a:t>
            </a:r>
            <a:r>
              <a:rPr lang="en-US" altLang="zh-TW" b="1" baseline="-25000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</a:t>
            </a:r>
            <a:r>
              <a:rPr lang="en-US" altLang="zh-TW" b="1" dirty="0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)</a:t>
            </a:r>
            <a:endParaRPr lang="zh-TW" altLang="en-US" b="1" dirty="0">
              <a:solidFill>
                <a:srgbClr val="9BBB5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AA1E271A-478B-4D17-A9A5-ADB8AA053B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3513527"/>
                  </p:ext>
                </p:extLst>
              </p:nvPr>
            </p:nvGraphicFramePr>
            <p:xfrm>
              <a:off x="5489097" y="2328362"/>
              <a:ext cx="288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500" b="1" i="1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US" altLang="zh-TW" sz="1500" b="1" i="0" smtClean="0">
                                        <a:solidFill>
                                          <a:srgbClr val="9BBB5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500" b="1" i="0" dirty="0">
                            <a:solidFill>
                              <a:srgbClr val="9BBB59"/>
                            </a:solidFill>
                          </a:endParaRPr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7E4BD">
                            <a:alpha val="85098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表格 59">
                <a:extLst>
                  <a:ext uri="{FF2B5EF4-FFF2-40B4-BE49-F238E27FC236}">
                    <a16:creationId xmlns:a16="http://schemas.microsoft.com/office/drawing/2014/main" id="{AA1E271A-478B-4D17-A9A5-ADB8AA053B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3513527"/>
                  </p:ext>
                </p:extLst>
              </p:nvPr>
            </p:nvGraphicFramePr>
            <p:xfrm>
              <a:off x="5489097" y="2328362"/>
              <a:ext cx="288000" cy="288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000">
                      <a:extLst>
                        <a:ext uri="{9D8B030D-6E8A-4147-A177-3AD203B41FA5}">
                          <a16:colId xmlns:a16="http://schemas.microsoft.com/office/drawing/2014/main" val="2454279123"/>
                        </a:ext>
                      </a:extLst>
                    </a:gridCol>
                  </a:tblGrid>
                  <a:tr h="288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9BBB5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67" t="-4082" r="-10417" b="-8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74047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24CA01C1-E9DE-4540-851C-08F666C37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648135"/>
              </p:ext>
            </p:extLst>
          </p:nvPr>
        </p:nvGraphicFramePr>
        <p:xfrm>
          <a:off x="5877236" y="2141558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446803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0EC1E011-A714-4E28-A943-0F1D03D77D2F}"/>
              </a:ext>
            </a:extLst>
          </p:cNvPr>
          <p:cNvCxnSpPr>
            <a:cxnSpLocks/>
          </p:cNvCxnSpPr>
          <p:nvPr/>
        </p:nvCxnSpPr>
        <p:spPr>
          <a:xfrm flipV="1">
            <a:off x="4724545" y="2270102"/>
            <a:ext cx="1562553" cy="662894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29FA339-52DC-4855-A6E5-3B5219C50E07}"/>
              </a:ext>
            </a:extLst>
          </p:cNvPr>
          <p:cNvCxnSpPr>
            <a:cxnSpLocks/>
          </p:cNvCxnSpPr>
          <p:nvPr/>
        </p:nvCxnSpPr>
        <p:spPr>
          <a:xfrm flipV="1">
            <a:off x="4720877" y="1984003"/>
            <a:ext cx="1562553" cy="662894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D795429-EA2E-475B-91FB-B29D149F4124}"/>
              </a:ext>
            </a:extLst>
          </p:cNvPr>
          <p:cNvCxnSpPr>
            <a:cxnSpLocks/>
          </p:cNvCxnSpPr>
          <p:nvPr/>
        </p:nvCxnSpPr>
        <p:spPr>
          <a:xfrm flipV="1">
            <a:off x="5012545" y="2270101"/>
            <a:ext cx="1562553" cy="662894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BF42F1B0-64BF-4706-9350-F011BEC98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385181"/>
              </p:ext>
            </p:extLst>
          </p:nvPr>
        </p:nvGraphicFramePr>
        <p:xfrm>
          <a:off x="5442416" y="1132084"/>
          <a:ext cx="2016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4D4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</a:tbl>
          </a:graphicData>
        </a:graphic>
      </p:graphicFrame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985DCC17-F76C-4AD3-AC6D-6CF4A6957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361215"/>
              </p:ext>
            </p:extLst>
          </p:nvPr>
        </p:nvGraphicFramePr>
        <p:xfrm>
          <a:off x="6291422" y="1982102"/>
          <a:ext cx="288000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446803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sp>
        <p:nvSpPr>
          <p:cNvPr id="5" name="左大括弧 4">
            <a:extLst>
              <a:ext uri="{FF2B5EF4-FFF2-40B4-BE49-F238E27FC236}">
                <a16:creationId xmlns:a16="http://schemas.microsoft.com/office/drawing/2014/main" id="{7E25A3E1-F2EB-483D-915E-7A47BF1A65ED}"/>
              </a:ext>
            </a:extLst>
          </p:cNvPr>
          <p:cNvSpPr/>
          <p:nvPr/>
        </p:nvSpPr>
        <p:spPr>
          <a:xfrm rot="4173416">
            <a:off x="5524448" y="1134228"/>
            <a:ext cx="197234" cy="2009236"/>
          </a:xfrm>
          <a:prstGeom prst="leftBrace">
            <a:avLst>
              <a:gd name="adj1" fmla="val 65411"/>
              <a:gd name="adj2" fmla="val 12842"/>
            </a:avLst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61EF67E0-0F25-44D9-B5E0-BE31BD6FB772}"/>
              </a:ext>
            </a:extLst>
          </p:cNvPr>
          <p:cNvCxnSpPr>
            <a:cxnSpLocks/>
          </p:cNvCxnSpPr>
          <p:nvPr/>
        </p:nvCxnSpPr>
        <p:spPr>
          <a:xfrm>
            <a:off x="5648120" y="1906037"/>
            <a:ext cx="0" cy="33912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1605253-6067-4AE9-A635-3D59260B2CA0}"/>
              </a:ext>
            </a:extLst>
          </p:cNvPr>
          <p:cNvSpPr txBox="1"/>
          <p:nvPr/>
        </p:nvSpPr>
        <p:spPr>
          <a:xfrm>
            <a:off x="6055718" y="1424890"/>
            <a:ext cx="48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in</a:t>
            </a:r>
            <a:endParaRPr lang="zh-TW" altLang="en-US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A8F3F51F-094C-4702-A7F0-C31E0A623D26}"/>
              </a:ext>
            </a:extLst>
          </p:cNvPr>
          <p:cNvSpPr txBox="1"/>
          <p:nvPr/>
        </p:nvSpPr>
        <p:spPr>
          <a:xfrm>
            <a:off x="5344649" y="1575218"/>
            <a:ext cx="63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effectLst>
                  <a:glow rad="127000">
                    <a:schemeClr val="bg1"/>
                  </a:glow>
                </a:effectLst>
              </a:rPr>
              <a:t>out</a:t>
            </a:r>
            <a:endParaRPr lang="zh-TW" altLang="en-US" dirty="0">
              <a:solidFill>
                <a:srgbClr val="0070C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6713C3-8710-4B9E-BCDE-C3DFB89FDEFA}"/>
              </a:ext>
            </a:extLst>
          </p:cNvPr>
          <p:cNvSpPr/>
          <p:nvPr/>
        </p:nvSpPr>
        <p:spPr>
          <a:xfrm>
            <a:off x="60400" y="4092760"/>
            <a:ext cx="153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</a:rPr>
              <a:t>Output type: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CF6C3B-679E-4FD7-9ED4-25F7AA219007}"/>
              </a:ext>
            </a:extLst>
          </p:cNvPr>
          <p:cNvSpPr/>
          <p:nvPr/>
        </p:nvSpPr>
        <p:spPr>
          <a:xfrm>
            <a:off x="1490252" y="4092760"/>
            <a:ext cx="460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</a:rPr>
              <a:t>frames_t</a:t>
            </a:r>
            <a:r>
              <a:rPr lang="en-US" altLang="zh-TW" b="1" dirty="0">
                <a:solidFill>
                  <a:srgbClr val="EE5496"/>
                </a:solidFill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</a:rPr>
              <a:t>&lt;32</a:t>
            </a:r>
            <a:r>
              <a:rPr lang="en-US" altLang="zh-TW" sz="1000" b="1" dirty="0">
                <a:solidFill>
                  <a:srgbClr val="EE5496"/>
                </a:solidFill>
              </a:rPr>
              <a:t>, false</a:t>
            </a:r>
            <a:r>
              <a:rPr lang="en-US" altLang="zh-TW" b="1" dirty="0">
                <a:solidFill>
                  <a:srgbClr val="EE5496"/>
                </a:solidFill>
              </a:rPr>
              <a:t>&gt;)</a:t>
            </a:r>
          </a:p>
          <a:p>
            <a:r>
              <a:rPr lang="en-US" altLang="zh-TW" b="1" dirty="0" err="1">
                <a:solidFill>
                  <a:srgbClr val="EE5496"/>
                </a:solidFill>
              </a:rPr>
              <a:t>pixel_t</a:t>
            </a:r>
            <a:r>
              <a:rPr lang="en-US" altLang="zh-TW" b="1" dirty="0">
                <a:solidFill>
                  <a:srgbClr val="EE5496"/>
                </a:solidFill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</a:rPr>
              <a:t>ac_fixed</a:t>
            </a:r>
            <a:r>
              <a:rPr lang="de-DE" altLang="zh-TW" b="1" dirty="0">
                <a:solidFill>
                  <a:srgbClr val="EE5496"/>
                </a:solidFill>
              </a:rPr>
              <a:t>&lt;32,13</a:t>
            </a:r>
            <a:r>
              <a:rPr lang="de-DE" altLang="zh-TW" sz="1000" b="1" dirty="0">
                <a:solidFill>
                  <a:srgbClr val="EE5496"/>
                </a:solidFill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</a:rPr>
              <a:t>&gt;)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E26E91-5F25-4882-8031-2D463C2DD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40" y="5043332"/>
            <a:ext cx="7815308" cy="1597975"/>
          </a:xfrm>
          <a:prstGeom prst="rect">
            <a:avLst/>
          </a:prstGeom>
        </p:spPr>
      </p:pic>
      <p:sp>
        <p:nvSpPr>
          <p:cNvPr id="113" name="矩形: 圓角 112">
            <a:extLst>
              <a:ext uri="{FF2B5EF4-FFF2-40B4-BE49-F238E27FC236}">
                <a16:creationId xmlns:a16="http://schemas.microsoft.com/office/drawing/2014/main" id="{AD373A0D-E224-461A-B123-CAE88AF4A598}"/>
              </a:ext>
            </a:extLst>
          </p:cNvPr>
          <p:cNvSpPr/>
          <p:nvPr/>
        </p:nvSpPr>
        <p:spPr>
          <a:xfrm>
            <a:off x="375270" y="6073013"/>
            <a:ext cx="7740030" cy="143235"/>
          </a:xfrm>
          <a:prstGeom prst="roundRect">
            <a:avLst>
              <a:gd name="adj" fmla="val 11873"/>
            </a:avLst>
          </a:prstGeom>
          <a:solidFill>
            <a:srgbClr val="66FFFF">
              <a:alpha val="20000"/>
            </a:srgbClr>
          </a:solidFill>
          <a:ln w="2857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613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161670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gradient_weight_y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3.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gradient_weight_y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6713C3-8710-4B9E-BCDE-C3DFB89FDEFA}"/>
              </a:ext>
            </a:extLst>
          </p:cNvPr>
          <p:cNvSpPr/>
          <p:nvPr/>
        </p:nvSpPr>
        <p:spPr>
          <a:xfrm>
            <a:off x="3661787" y="5313845"/>
            <a:ext cx="15390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  <a:p>
            <a:pPr algn="r"/>
            <a:endParaRPr lang="en-US" altLang="zh-TW" b="1" dirty="0">
              <a:solidFill>
                <a:srgbClr val="EE5496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r"/>
            <a:endParaRPr lang="en-US" altLang="zh-TW" b="1" dirty="0">
              <a:solidFill>
                <a:srgbClr val="EE5496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Buffer type: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CF6C3B-679E-4FD7-9ED4-25F7AA219007}"/>
              </a:ext>
            </a:extLst>
          </p:cNvPr>
          <p:cNvSpPr/>
          <p:nvPr/>
        </p:nvSpPr>
        <p:spPr>
          <a:xfrm>
            <a:off x="5091639" y="5313845"/>
            <a:ext cx="5170005" cy="1477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&lt;32,13</a:t>
            </a:r>
            <a:r>
              <a:rPr lang="de-DE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&lt;32,13</a:t>
            </a:r>
            <a:r>
              <a:rPr lang="de-DE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&lt;32,13</a:t>
            </a:r>
            <a:r>
              <a:rPr lang="de-DE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[3]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&lt;32,13</a:t>
            </a:r>
            <a:r>
              <a:rPr lang="de-DE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&gt;[3])</a:t>
            </a:r>
          </a:p>
          <a:p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pixel2x_t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</p:txBody>
      </p:sp>
      <p:graphicFrame>
        <p:nvGraphicFramePr>
          <p:cNvPr id="67" name="!!Frame2_table">
            <a:extLst>
              <a:ext uri="{FF2B5EF4-FFF2-40B4-BE49-F238E27FC236}">
                <a16:creationId xmlns:a16="http://schemas.microsoft.com/office/drawing/2014/main" id="{F8699B3C-F1ED-4ECF-9AF9-B3DCBB310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432721"/>
              </p:ext>
            </p:extLst>
          </p:nvPr>
        </p:nvGraphicFramePr>
        <p:xfrm>
          <a:off x="638646" y="3469573"/>
          <a:ext cx="2880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8251909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01322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006306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440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24181"/>
                  </a:ext>
                </a:extLst>
              </a:tr>
            </a:tbl>
          </a:graphicData>
        </a:graphic>
      </p:graphicFrame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FC474235-03AE-44CF-B5BE-FF49A59D9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866398"/>
              </p:ext>
            </p:extLst>
          </p:nvPr>
        </p:nvGraphicFramePr>
        <p:xfrm>
          <a:off x="1502187" y="3753586"/>
          <a:ext cx="288000" cy="20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16614750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9597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62089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rgbClr val="F79646"/>
                          </a:solidFill>
                        </a:rPr>
                        <a:t>out</a:t>
                      </a:r>
                      <a:endParaRPr lang="zh-TW" altLang="en-US" sz="10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6477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7024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5600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F79646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D5B5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204379"/>
                  </a:ext>
                </a:extLst>
              </a:tr>
            </a:tbl>
          </a:graphicData>
        </a:graphic>
      </p:graphicFrame>
      <p:sp>
        <p:nvSpPr>
          <p:cNvPr id="72" name="!!Frame 2">
            <a:extLst>
              <a:ext uri="{FF2B5EF4-FFF2-40B4-BE49-F238E27FC236}">
                <a16:creationId xmlns:a16="http://schemas.microsoft.com/office/drawing/2014/main" id="{D59F1448-95CB-4C68-B228-DCDC7F9AF909}"/>
              </a:ext>
            </a:extLst>
          </p:cNvPr>
          <p:cNvSpPr txBox="1"/>
          <p:nvPr/>
        </p:nvSpPr>
        <p:spPr>
          <a:xfrm>
            <a:off x="48667" y="6096755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gradient_x</a:t>
            </a:r>
            <a:r>
              <a:rPr lang="zh-TW" altLang="en-US" b="1" dirty="0">
                <a:solidFill>
                  <a:srgbClr val="7030A0"/>
                </a:solidFill>
              </a:rPr>
              <a:t> </a:t>
            </a:r>
            <a:r>
              <a:rPr lang="en-US" altLang="zh-TW" b="1" dirty="0">
                <a:solidFill>
                  <a:srgbClr val="7030A0"/>
                </a:solidFill>
              </a:rPr>
              <a:t>/ </a:t>
            </a:r>
            <a:r>
              <a:rPr lang="en-US" altLang="zh-TW" b="1" dirty="0" err="1">
                <a:solidFill>
                  <a:srgbClr val="7030A0"/>
                </a:solidFill>
              </a:rPr>
              <a:t>gradient_y</a:t>
            </a:r>
            <a:r>
              <a:rPr lang="zh-TW" altLang="en-US" b="1" dirty="0">
                <a:solidFill>
                  <a:srgbClr val="7030A0"/>
                </a:solidFill>
              </a:rPr>
              <a:t> </a:t>
            </a:r>
            <a:r>
              <a:rPr lang="en-US" altLang="zh-TW" b="1" dirty="0">
                <a:solidFill>
                  <a:srgbClr val="7030A0"/>
                </a:solidFill>
              </a:rPr>
              <a:t>/</a:t>
            </a:r>
            <a:r>
              <a:rPr lang="zh-TW" altLang="en-US" b="1" dirty="0">
                <a:solidFill>
                  <a:srgbClr val="7030A0"/>
                </a:solidFill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</a:rPr>
              <a:t>gradient_t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ED8AFF5-7C9B-429E-B35E-06C8032374F4}"/>
              </a:ext>
            </a:extLst>
          </p:cNvPr>
          <p:cNvSpPr/>
          <p:nvPr/>
        </p:nvSpPr>
        <p:spPr>
          <a:xfrm>
            <a:off x="550242" y="3060208"/>
            <a:ext cx="222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gradient_weight_y</a:t>
            </a:r>
            <a:endParaRPr lang="zh-TW" altLang="en-US" b="1" dirty="0">
              <a:solidFill>
                <a:srgbClr val="F79646"/>
              </a:solidFill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05E65EB8-074D-4A6C-912B-9646455DCAD2}"/>
              </a:ext>
            </a:extLst>
          </p:cNvPr>
          <p:cNvSpPr/>
          <p:nvPr/>
        </p:nvSpPr>
        <p:spPr>
          <a:xfrm>
            <a:off x="640315" y="4035038"/>
            <a:ext cx="2875798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</a:t>
            </a:r>
            <a:r>
              <a:rPr lang="en-US" altLang="zh-TW" sz="1500" kern="0" dirty="0">
                <a:solidFill>
                  <a:srgbClr val="C00000"/>
                </a:solidFill>
                <a:ea typeface="標楷體"/>
              </a:rPr>
              <a:t>buffer x/y/t</a:t>
            </a:r>
            <a:endParaRPr kumimoji="0" lang="zh-TW" altLang="en-US" sz="15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D7E18D0-A229-4796-9460-C805E83959A8}"/>
              </a:ext>
            </a:extLst>
          </p:cNvPr>
          <p:cNvSpPr/>
          <p:nvPr/>
        </p:nvSpPr>
        <p:spPr>
          <a:xfrm>
            <a:off x="641989" y="4322155"/>
            <a:ext cx="2875798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</a:t>
            </a:r>
            <a:r>
              <a:rPr lang="en-US" altLang="zh-TW" sz="1500" kern="0" dirty="0">
                <a:solidFill>
                  <a:srgbClr val="C00000"/>
                </a:solidFill>
                <a:ea typeface="標楷體"/>
              </a:rPr>
              <a:t>buffer x/y/t</a:t>
            </a:r>
            <a:endParaRPr kumimoji="0" lang="zh-TW" altLang="en-US" sz="15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96B774C-CA91-4E0C-B64B-B6BDB4367D10}"/>
              </a:ext>
            </a:extLst>
          </p:cNvPr>
          <p:cNvSpPr/>
          <p:nvPr/>
        </p:nvSpPr>
        <p:spPr>
          <a:xfrm>
            <a:off x="636119" y="5197717"/>
            <a:ext cx="2879997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</a:t>
            </a:r>
            <a:r>
              <a:rPr lang="en-US" altLang="zh-TW" sz="1500" kern="0" dirty="0">
                <a:solidFill>
                  <a:srgbClr val="C00000"/>
                </a:solidFill>
                <a:ea typeface="標楷體"/>
              </a:rPr>
              <a:t>buffer x/y/t</a:t>
            </a:r>
            <a:endParaRPr kumimoji="0" lang="zh-TW" altLang="en-US" sz="15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FD3D927E-3AC2-4778-AA37-26550CB79738}"/>
              </a:ext>
            </a:extLst>
          </p:cNvPr>
          <p:cNvSpPr/>
          <p:nvPr/>
        </p:nvSpPr>
        <p:spPr>
          <a:xfrm>
            <a:off x="1504315" y="3754972"/>
            <a:ext cx="2011797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buffer x/y/t</a:t>
            </a:r>
            <a:endParaRPr kumimoji="0" lang="zh-TW" altLang="en-US" sz="15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7A53A2AE-FC30-4325-9D52-BE1F6988C361}"/>
              </a:ext>
            </a:extLst>
          </p:cNvPr>
          <p:cNvSpPr/>
          <p:nvPr/>
        </p:nvSpPr>
        <p:spPr>
          <a:xfrm>
            <a:off x="638645" y="5482758"/>
            <a:ext cx="864000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</a:t>
            </a:r>
            <a:r>
              <a:rPr lang="en-US" altLang="zh-TW" sz="1100" kern="0" dirty="0">
                <a:solidFill>
                  <a:srgbClr val="C00000"/>
                </a:solidFill>
                <a:ea typeface="標楷體"/>
              </a:rPr>
              <a:t>buffer </a:t>
            </a:r>
            <a:r>
              <a:rPr lang="en-US" altLang="zh-TW" sz="800" kern="0" dirty="0">
                <a:solidFill>
                  <a:srgbClr val="C00000"/>
                </a:solidFill>
                <a:ea typeface="標楷體"/>
              </a:rPr>
              <a:t>x/y/t</a:t>
            </a:r>
            <a:endParaRPr kumimoji="0" lang="zh-TW" altLang="en-US" sz="8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79755438-D0F5-4C3F-9317-AAD8DB3025F7}"/>
              </a:ext>
            </a:extLst>
          </p:cNvPr>
          <p:cNvCxnSpPr>
            <a:cxnSpLocks/>
          </p:cNvCxnSpPr>
          <p:nvPr/>
        </p:nvCxnSpPr>
        <p:spPr>
          <a:xfrm>
            <a:off x="1648316" y="5273600"/>
            <a:ext cx="0" cy="3391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A8DA1248-6541-4D9B-BEF6-DB5BF6F0C00B}"/>
              </a:ext>
            </a:extLst>
          </p:cNvPr>
          <p:cNvSpPr txBox="1"/>
          <p:nvPr/>
        </p:nvSpPr>
        <p:spPr>
          <a:xfrm>
            <a:off x="1626547" y="5203375"/>
            <a:ext cx="48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in</a:t>
            </a:r>
            <a:endParaRPr lang="zh-TW" altLang="en-US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15CD794-D526-4BEB-B1A7-A0AB473FB483}"/>
              </a:ext>
            </a:extLst>
          </p:cNvPr>
          <p:cNvSpPr/>
          <p:nvPr/>
        </p:nvSpPr>
        <p:spPr>
          <a:xfrm>
            <a:off x="638645" y="4899832"/>
            <a:ext cx="2875798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</a:t>
            </a:r>
            <a:r>
              <a:rPr lang="en-US" altLang="zh-TW" sz="1500" kern="0" dirty="0">
                <a:solidFill>
                  <a:srgbClr val="C00000"/>
                </a:solidFill>
                <a:ea typeface="標楷體"/>
              </a:rPr>
              <a:t>buffer x/y/t</a:t>
            </a:r>
            <a:endParaRPr kumimoji="0" lang="zh-TW" altLang="en-US" sz="15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BB25C7D-F842-477D-ABA4-A883203683BA}"/>
              </a:ext>
            </a:extLst>
          </p:cNvPr>
          <p:cNvSpPr/>
          <p:nvPr/>
        </p:nvSpPr>
        <p:spPr>
          <a:xfrm>
            <a:off x="645332" y="4603985"/>
            <a:ext cx="2875798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Line </a:t>
            </a:r>
            <a:r>
              <a:rPr lang="en-US" altLang="zh-TW" sz="1500" kern="0" dirty="0">
                <a:solidFill>
                  <a:srgbClr val="C00000"/>
                </a:solidFill>
                <a:ea typeface="標楷體"/>
              </a:rPr>
              <a:t>buffer x/y/t</a:t>
            </a:r>
            <a:endParaRPr kumimoji="0" lang="zh-TW" altLang="en-US" sz="15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2BF25F9C-4B25-49AD-9936-09B6A595E4A0}"/>
              </a:ext>
            </a:extLst>
          </p:cNvPr>
          <p:cNvCxnSpPr>
            <a:cxnSpLocks/>
          </p:cNvCxnSpPr>
          <p:nvPr/>
        </p:nvCxnSpPr>
        <p:spPr>
          <a:xfrm>
            <a:off x="1648316" y="4361317"/>
            <a:ext cx="0" cy="33912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449E92ED-1C68-4EAD-8670-0F9CE8342755}"/>
              </a:ext>
            </a:extLst>
          </p:cNvPr>
          <p:cNvSpPr txBox="1"/>
          <p:nvPr/>
        </p:nvSpPr>
        <p:spPr>
          <a:xfrm>
            <a:off x="1602143" y="4304776"/>
            <a:ext cx="63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effectLst>
                  <a:glow rad="76200">
                    <a:schemeClr val="bg1"/>
                  </a:glow>
                </a:effectLst>
              </a:rPr>
              <a:t>out</a:t>
            </a:r>
            <a:endParaRPr lang="zh-TW" altLang="en-US" dirty="0">
              <a:solidFill>
                <a:srgbClr val="0070C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BFAB20-081A-48FF-8CB9-C9A2C47F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08" y="3074012"/>
            <a:ext cx="2521403" cy="21770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EE212F-D67B-450C-9132-8862039AC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61" y="2554596"/>
            <a:ext cx="7188759" cy="465579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6C32AC6-D294-4837-9B47-5798CA3BA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61" y="2239094"/>
            <a:ext cx="8069973" cy="183607"/>
          </a:xfrm>
          <a:prstGeom prst="rect">
            <a:avLst/>
          </a:prstGeom>
        </p:spPr>
      </p:pic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84E7134-4F71-4820-A2C9-0A7C3E4FC43E}"/>
              </a:ext>
            </a:extLst>
          </p:cNvPr>
          <p:cNvSpPr/>
          <p:nvPr/>
        </p:nvSpPr>
        <p:spPr>
          <a:xfrm>
            <a:off x="1646187" y="2228850"/>
            <a:ext cx="144672" cy="185270"/>
          </a:xfrm>
          <a:prstGeom prst="roundRect">
            <a:avLst>
              <a:gd name="adj" fmla="val 11873"/>
            </a:avLst>
          </a:prstGeom>
          <a:solidFill>
            <a:srgbClr val="66FFFF">
              <a:alpha val="20000"/>
            </a:srgbClr>
          </a:solidFill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E4447C3D-D5A4-4AE3-8059-75E5CBF7C562}"/>
              </a:ext>
            </a:extLst>
          </p:cNvPr>
          <p:cNvSpPr txBox="1"/>
          <p:nvPr/>
        </p:nvSpPr>
        <p:spPr>
          <a:xfrm>
            <a:off x="1162250" y="1913596"/>
            <a:ext cx="21419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solidFill>
                  <a:srgbClr val="FF66FF"/>
                </a:solidFill>
                <a:ea typeface="芫荽 0.92" pitchFamily="2" charset="-120"/>
              </a:rPr>
              <a:t>unsigned </a:t>
            </a:r>
            <a:r>
              <a:rPr lang="en-US" altLang="zh-TW" sz="1500" dirty="0">
                <a:solidFill>
                  <a:srgbClr val="FF66FF"/>
                </a:solidFill>
                <a:ea typeface="芫荽 0.92" pitchFamily="2" charset="-120"/>
                <a:sym typeface="Wingdings" panose="05000000000000000000" pitchFamily="2" charset="2"/>
              </a:rPr>
              <a:t> no sign bit</a:t>
            </a:r>
            <a:endParaRPr lang="zh-TW" altLang="en-US" sz="1500" dirty="0">
              <a:solidFill>
                <a:srgbClr val="FF66FF"/>
              </a:solidFill>
              <a:ea typeface="芫荽 0.92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858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08" grpId="0" animBg="1"/>
      <p:bldP spid="109" grpId="0" animBg="1"/>
      <p:bldP spid="110" grpId="0" animBg="1"/>
      <p:bldP spid="111" grpId="0" animBg="1"/>
      <p:bldP spid="114" grpId="0" animBg="1"/>
      <p:bldP spid="120" grpId="0" animBg="1"/>
      <p:bldP spid="1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326ACE57-BEBE-4390-ACFD-1010142EF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371385"/>
              </p:ext>
            </p:extLst>
          </p:nvPr>
        </p:nvGraphicFramePr>
        <p:xfrm>
          <a:off x="244160" y="4425076"/>
          <a:ext cx="3276000" cy="25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54527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938501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22266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746395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827880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7189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4574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66186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246999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572849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0373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30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6F6C6E56-B214-454A-AADE-9962F024D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03414"/>
              </p:ext>
            </p:extLst>
          </p:nvPr>
        </p:nvGraphicFramePr>
        <p:xfrm>
          <a:off x="3658683" y="4425076"/>
          <a:ext cx="4788000" cy="25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54527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938501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22266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746395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827880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7189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4574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66186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246999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572849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0373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314878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209888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495452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461780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5819927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6770093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17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/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5F91BD71-76CD-4CF3-8BE0-A9EACA34C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39493"/>
              </p:ext>
            </p:extLst>
          </p:nvPr>
        </p:nvGraphicFramePr>
        <p:xfrm>
          <a:off x="347018" y="5323796"/>
          <a:ext cx="3276000" cy="252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54527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938501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22266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746395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827880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7189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4574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66186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246999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572849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0373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98E87794-59EC-4878-9366-B929F3D61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930277"/>
              </p:ext>
            </p:extLst>
          </p:nvPr>
        </p:nvGraphicFramePr>
        <p:xfrm>
          <a:off x="3625433" y="5323796"/>
          <a:ext cx="4788000" cy="252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54527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938501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22266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746395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827880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7189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4574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66186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246999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572849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0373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314878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209888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495452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461780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5819927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6770093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9F242A3B-D9CF-4DF0-ACDA-2BF227F2E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9070"/>
              </p:ext>
            </p:extLst>
          </p:nvPr>
        </p:nvGraphicFramePr>
        <p:xfrm>
          <a:off x="346066" y="5649229"/>
          <a:ext cx="3276000" cy="252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54527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938501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22266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746395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827880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7189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4574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66186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246999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572849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0373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699463B0-A145-4952-B8AC-925B2A325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590394"/>
              </p:ext>
            </p:extLst>
          </p:nvPr>
        </p:nvGraphicFramePr>
        <p:xfrm>
          <a:off x="3624481" y="5649229"/>
          <a:ext cx="4788000" cy="252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54527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938501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22266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746395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827880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7189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4574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66186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246999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572849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0373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314878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209888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495452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461780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5819927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6770093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161670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gradient_weight_y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7" y="855403"/>
            <a:ext cx="7811886" cy="2626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3.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gradient_weight_y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How to store pixel values to line buffers?</a:t>
            </a:r>
            <a:br>
              <a:rPr lang="en-US" altLang="zh-TW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Because </a:t>
            </a:r>
            <a:r>
              <a:rPr lang="en-US" altLang="zh-TW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ac_fix</a:t>
            </a: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&lt;&gt; type does NOT</a:t>
            </a:r>
            <a:r>
              <a:rPr lang="zh-TW" altLang="en-US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support</a:t>
            </a:r>
            <a:b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.</a:t>
            </a:r>
            <a:r>
              <a:rPr lang="en-US" altLang="zh-TW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set_slc</a:t>
            </a: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() and .</a:t>
            </a:r>
            <a:r>
              <a:rPr lang="en-US" altLang="zh-TW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slc</a:t>
            </a: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&lt;&gt;() method, we change them into </a:t>
            </a:r>
            <a:b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ac_int</a:t>
            </a: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type bit-by-bit: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1E026718-24BF-4E05-ACBE-3BBED21C63BA}"/>
              </a:ext>
            </a:extLst>
          </p:cNvPr>
          <p:cNvSpPr/>
          <p:nvPr/>
        </p:nvSpPr>
        <p:spPr>
          <a:xfrm>
            <a:off x="92453" y="4887642"/>
            <a:ext cx="1539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</a:rPr>
              <a:t>Buffer type: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E5154E8-6318-402A-A613-C23CEB37B2E0}"/>
              </a:ext>
            </a:extLst>
          </p:cNvPr>
          <p:cNvSpPr/>
          <p:nvPr/>
        </p:nvSpPr>
        <p:spPr>
          <a:xfrm>
            <a:off x="1522305" y="4887642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pixel2x_t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31D3DFC-6989-48F1-BA78-8A1764F5692C}"/>
              </a:ext>
            </a:extLst>
          </p:cNvPr>
          <p:cNvSpPr/>
          <p:nvPr/>
        </p:nvSpPr>
        <p:spPr>
          <a:xfrm>
            <a:off x="0" y="3793215"/>
            <a:ext cx="1539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</a:rPr>
              <a:t>   Input type: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035E1D-5272-4E13-8138-F2A5AA43F8CF}"/>
              </a:ext>
            </a:extLst>
          </p:cNvPr>
          <p:cNvSpPr/>
          <p:nvPr/>
        </p:nvSpPr>
        <p:spPr>
          <a:xfrm>
            <a:off x="1429852" y="3793215"/>
            <a:ext cx="4541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&lt;32,13</a:t>
            </a:r>
            <a:r>
              <a:rPr lang="de-DE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9DEEC7EF-7EA9-4F49-8757-83D868F1B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168732"/>
              </p:ext>
            </p:extLst>
          </p:nvPr>
        </p:nvGraphicFramePr>
        <p:xfrm>
          <a:off x="241865" y="4416916"/>
          <a:ext cx="3276000" cy="252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54527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938501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22266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746395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827880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7189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4574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66186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246999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572849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037346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F2F8DED3-74B8-49D5-B5D0-62076C643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96839"/>
              </p:ext>
            </p:extLst>
          </p:nvPr>
        </p:nvGraphicFramePr>
        <p:xfrm>
          <a:off x="3656388" y="4416916"/>
          <a:ext cx="4788000" cy="252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54527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938501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22266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746395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827880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7189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4574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66186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2246999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572849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0373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314878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1209888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495452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461780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5819927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6770093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zh-TW" altLang="en-US" sz="1200" b="0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" name="橢圓 3">
            <a:extLst>
              <a:ext uri="{FF2B5EF4-FFF2-40B4-BE49-F238E27FC236}">
                <a16:creationId xmlns:a16="http://schemas.microsoft.com/office/drawing/2014/main" id="{C0B4600D-C924-41BC-B6CF-39CA64FB85FF}"/>
              </a:ext>
            </a:extLst>
          </p:cNvPr>
          <p:cNvSpPr/>
          <p:nvPr/>
        </p:nvSpPr>
        <p:spPr>
          <a:xfrm>
            <a:off x="3563799" y="46074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84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48148E-6 L -0.00325 0.179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8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00586 0.178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字方塊 47">
            <a:extLst>
              <a:ext uri="{FF2B5EF4-FFF2-40B4-BE49-F238E27FC236}">
                <a16:creationId xmlns:a16="http://schemas.microsoft.com/office/drawing/2014/main" id="{697AB0EF-191B-4B74-9EDE-63458E97788E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8FD8F7F-EC55-4BFF-A81C-059B8473EC43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3A51D4C9-08EC-4888-9515-48AB2FF6DBA5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DE79D63-37B6-4208-83DD-EFBD635F7FB5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262FAEFD-7696-4E64-A66C-0737ABF03537}"/>
              </a:ext>
            </a:extLst>
          </p:cNvPr>
          <p:cNvCxnSpPr>
            <a:cxnSpLocks/>
          </p:cNvCxnSpPr>
          <p:nvPr/>
        </p:nvCxnSpPr>
        <p:spPr>
          <a:xfrm>
            <a:off x="10161670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F71939F5-E9B2-4075-A18A-74CD72C11CD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A61BD7C1-A87A-452A-9A73-92B4999D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0" y="2482525"/>
            <a:ext cx="4057890" cy="4039361"/>
          </a:xfrm>
          <a:prstGeom prst="rect">
            <a:avLst/>
          </a:prstGeom>
        </p:spPr>
      </p:pic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gradient_weight_x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4.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6713C3-8710-4B9E-BCDE-C3DFB89FDEFA}"/>
              </a:ext>
            </a:extLst>
          </p:cNvPr>
          <p:cNvSpPr/>
          <p:nvPr/>
        </p:nvSpPr>
        <p:spPr>
          <a:xfrm>
            <a:off x="4313060" y="5623012"/>
            <a:ext cx="153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CF6C3B-679E-4FD7-9ED4-25F7AA219007}"/>
              </a:ext>
            </a:extLst>
          </p:cNvPr>
          <p:cNvSpPr/>
          <p:nvPr/>
        </p:nvSpPr>
        <p:spPr>
          <a:xfrm>
            <a:off x="5742912" y="5623012"/>
            <a:ext cx="51058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[3]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&lt;32,13</a:t>
            </a:r>
            <a:r>
              <a:rPr lang="de-DE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&gt;[3])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[3]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&lt;32,13</a:t>
            </a:r>
            <a:r>
              <a:rPr lang="de-DE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&gt;[3])</a:t>
            </a:r>
          </a:p>
        </p:txBody>
      </p:sp>
      <p:graphicFrame>
        <p:nvGraphicFramePr>
          <p:cNvPr id="67" name="!!Frame2_table">
            <a:extLst>
              <a:ext uri="{FF2B5EF4-FFF2-40B4-BE49-F238E27FC236}">
                <a16:creationId xmlns:a16="http://schemas.microsoft.com/office/drawing/2014/main" id="{F8699B3C-F1ED-4ECF-9AF9-B3DCBB310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64841"/>
              </p:ext>
            </p:extLst>
          </p:nvPr>
        </p:nvGraphicFramePr>
        <p:xfrm>
          <a:off x="4682599" y="2545481"/>
          <a:ext cx="2880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">
                  <a:extLst>
                    <a:ext uri="{9D8B030D-6E8A-4147-A177-3AD203B41FA5}">
                      <a16:colId xmlns:a16="http://schemas.microsoft.com/office/drawing/2014/main" val="42388796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48426921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79250878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4141733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41791402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39747687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23768029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8251909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013223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10006306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618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32602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9468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14682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06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841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3012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4404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424181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66C32AC6-D294-4837-9B47-5798CA3BA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61" y="2026135"/>
            <a:ext cx="8069973" cy="183607"/>
          </a:xfrm>
          <a:prstGeom prst="rect">
            <a:avLst/>
          </a:prstGeom>
        </p:spPr>
      </p:pic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F84E7134-4F71-4820-A2C9-0A7C3E4FC43E}"/>
              </a:ext>
            </a:extLst>
          </p:cNvPr>
          <p:cNvSpPr/>
          <p:nvPr/>
        </p:nvSpPr>
        <p:spPr>
          <a:xfrm>
            <a:off x="1646187" y="2015891"/>
            <a:ext cx="144672" cy="185270"/>
          </a:xfrm>
          <a:prstGeom prst="roundRect">
            <a:avLst>
              <a:gd name="adj" fmla="val 11873"/>
            </a:avLst>
          </a:prstGeom>
          <a:solidFill>
            <a:srgbClr val="66FFFF">
              <a:alpha val="20000"/>
            </a:srgbClr>
          </a:solidFill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124">
            <a:extLst>
              <a:ext uri="{FF2B5EF4-FFF2-40B4-BE49-F238E27FC236}">
                <a16:creationId xmlns:a16="http://schemas.microsoft.com/office/drawing/2014/main" id="{9D543C36-BE3D-4DDC-AF4A-6007F3019ABD}"/>
              </a:ext>
            </a:extLst>
          </p:cNvPr>
          <p:cNvSpPr txBox="1"/>
          <p:nvPr/>
        </p:nvSpPr>
        <p:spPr>
          <a:xfrm>
            <a:off x="4047725" y="5147609"/>
            <a:ext cx="422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y_filtered.x</a:t>
            </a:r>
            <a:r>
              <a:rPr lang="en-US" altLang="zh-TW" b="1" dirty="0">
                <a:solidFill>
                  <a:srgbClr val="7030A0"/>
                </a:solidFill>
              </a:rPr>
              <a:t> / y_filtered.y / y_filtered.t</a:t>
            </a:r>
            <a:endParaRPr lang="zh-TW" altLang="en-US" b="1" dirty="0">
              <a:solidFill>
                <a:srgbClr val="7030A0"/>
              </a:solidFill>
            </a:endParaRPr>
          </a:p>
        </p:txBody>
      </p:sp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FD27FB40-0A94-42E2-B55C-A927C19B9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23595"/>
              </p:ext>
            </p:extLst>
          </p:nvPr>
        </p:nvGraphicFramePr>
        <p:xfrm>
          <a:off x="4677051" y="3704352"/>
          <a:ext cx="2026178" cy="2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454">
                  <a:extLst>
                    <a:ext uri="{9D8B030D-6E8A-4147-A177-3AD203B41FA5}">
                      <a16:colId xmlns:a16="http://schemas.microsoft.com/office/drawing/2014/main" val="1661475031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3204210975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2454279123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285264765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4244680331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2732050987"/>
                    </a:ext>
                  </a:extLst>
                </a:gridCol>
                <a:gridCol w="289454">
                  <a:extLst>
                    <a:ext uri="{9D8B030D-6E8A-4147-A177-3AD203B41FA5}">
                      <a16:colId xmlns:a16="http://schemas.microsoft.com/office/drawing/2014/main" val="257160417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500" b="1" i="0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000" b="1" dirty="0">
                          <a:solidFill>
                            <a:srgbClr val="9BBB59"/>
                          </a:solidFill>
                        </a:rPr>
                        <a:t>out</a:t>
                      </a:r>
                      <a:endParaRPr lang="zh-TW" altLang="en-US" sz="10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500" b="1" dirty="0">
                        <a:solidFill>
                          <a:srgbClr val="9BBB59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BB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4BD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740475"/>
                  </a:ext>
                </a:extLst>
              </a:tr>
            </a:tbl>
          </a:graphicData>
        </a:graphic>
      </p:graphicFrame>
      <p:sp>
        <p:nvSpPr>
          <p:cNvPr id="58" name="矩形 57">
            <a:extLst>
              <a:ext uri="{FF2B5EF4-FFF2-40B4-BE49-F238E27FC236}">
                <a16:creationId xmlns:a16="http://schemas.microsoft.com/office/drawing/2014/main" id="{1964C539-75B2-45A8-B5F4-9CDB42387953}"/>
              </a:ext>
            </a:extLst>
          </p:cNvPr>
          <p:cNvSpPr/>
          <p:nvPr/>
        </p:nvSpPr>
        <p:spPr>
          <a:xfrm>
            <a:off x="4578106" y="2134605"/>
            <a:ext cx="2224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gradient_weight_x</a:t>
            </a:r>
            <a:endParaRPr lang="zh-TW" altLang="en-US" b="1" dirty="0">
              <a:solidFill>
                <a:srgbClr val="9BBB59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99E6958-16D8-4B3E-8890-6B044DFDFA4A}"/>
              </a:ext>
            </a:extLst>
          </p:cNvPr>
          <p:cNvSpPr/>
          <p:nvPr/>
        </p:nvSpPr>
        <p:spPr>
          <a:xfrm>
            <a:off x="4682598" y="3707191"/>
            <a:ext cx="1733663" cy="288000"/>
          </a:xfrm>
          <a:prstGeom prst="rect">
            <a:avLst/>
          </a:prstGeom>
          <a:solidFill>
            <a:srgbClr val="FFA7A7">
              <a:alpha val="50196"/>
            </a:srgbClr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pixel buffer</a:t>
            </a:r>
            <a:endParaRPr kumimoji="0" lang="zh-TW" altLang="en-US" sz="15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79755438-D0F5-4C3F-9317-AAD8DB3025F7}"/>
              </a:ext>
            </a:extLst>
          </p:cNvPr>
          <p:cNvCxnSpPr>
            <a:cxnSpLocks/>
          </p:cNvCxnSpPr>
          <p:nvPr/>
        </p:nvCxnSpPr>
        <p:spPr>
          <a:xfrm>
            <a:off x="6559747" y="3446053"/>
            <a:ext cx="0" cy="3391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A8DA1248-6541-4D9B-BEF6-DB5BF6F0C00B}"/>
              </a:ext>
            </a:extLst>
          </p:cNvPr>
          <p:cNvSpPr txBox="1"/>
          <p:nvPr/>
        </p:nvSpPr>
        <p:spPr>
          <a:xfrm>
            <a:off x="6537978" y="3375828"/>
            <a:ext cx="48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in</a:t>
            </a:r>
            <a:endParaRPr lang="zh-TW" altLang="en-US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2BF25F9C-4B25-49AD-9936-09B6A595E4A0}"/>
              </a:ext>
            </a:extLst>
          </p:cNvPr>
          <p:cNvCxnSpPr>
            <a:cxnSpLocks/>
          </p:cNvCxnSpPr>
          <p:nvPr/>
        </p:nvCxnSpPr>
        <p:spPr>
          <a:xfrm>
            <a:off x="5692269" y="3437225"/>
            <a:ext cx="0" cy="33912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449E92ED-1C68-4EAD-8670-0F9CE8342755}"/>
              </a:ext>
            </a:extLst>
          </p:cNvPr>
          <p:cNvSpPr txBox="1"/>
          <p:nvPr/>
        </p:nvSpPr>
        <p:spPr>
          <a:xfrm>
            <a:off x="5646096" y="3380684"/>
            <a:ext cx="63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effectLst>
                  <a:glow rad="76200">
                    <a:schemeClr val="bg1"/>
                  </a:glow>
                </a:effectLst>
              </a:rPr>
              <a:t>out</a:t>
            </a:r>
            <a:endParaRPr lang="zh-TW" altLang="en-US" dirty="0">
              <a:solidFill>
                <a:srgbClr val="0070C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95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outer_product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66553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161670" y="586028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5541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5.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outer_product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8F17DF0-1224-47B5-887D-4358679F0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1" y="1985554"/>
            <a:ext cx="4689414" cy="1858208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88C7733B-2B59-41AD-802D-044E56A25154}"/>
              </a:ext>
            </a:extLst>
          </p:cNvPr>
          <p:cNvCxnSpPr>
            <a:cxnSpLocks/>
          </p:cNvCxnSpPr>
          <p:nvPr/>
        </p:nvCxnSpPr>
        <p:spPr>
          <a:xfrm flipV="1">
            <a:off x="3848593" y="3302925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!!main frame">
            <a:extLst>
              <a:ext uri="{FF2B5EF4-FFF2-40B4-BE49-F238E27FC236}">
                <a16:creationId xmlns:a16="http://schemas.microsoft.com/office/drawing/2014/main" id="{04AF4604-BABA-44E8-B7CF-5EA704F77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761" y="4357028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7A2776C-E915-4C23-B104-B7A178C86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762" y="4252207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6AC62FEB-E05B-4C32-9E02-FD2E71BD5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514" y="4163032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0210F99E-F031-4C73-8302-458718024F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392" y="2939200"/>
            <a:ext cx="2895851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CE9A39A0-53DB-48E5-A770-97225AC861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508" y="2881750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0BA715BF-1B09-434B-A784-6E5BEDCF2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579" y="2824300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3E57862-D9EE-4B4A-9803-A94346ACD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650" y="2748823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99D15947-3F36-4F5F-8CC5-97FDDE3B26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0759" y="2672295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A3B5F6CE-F0AD-46EE-8388-52AD4BC352CA}"/>
              </a:ext>
            </a:extLst>
          </p:cNvPr>
          <p:cNvCxnSpPr>
            <a:cxnSpLocks/>
          </p:cNvCxnSpPr>
          <p:nvPr/>
        </p:nvCxnSpPr>
        <p:spPr>
          <a:xfrm flipV="1">
            <a:off x="4134351" y="3331650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B573DC6B-5D5A-4D11-BD6B-E681BF4633F4}"/>
              </a:ext>
            </a:extLst>
          </p:cNvPr>
          <p:cNvCxnSpPr>
            <a:cxnSpLocks/>
          </p:cNvCxnSpPr>
          <p:nvPr/>
        </p:nvCxnSpPr>
        <p:spPr>
          <a:xfrm flipV="1">
            <a:off x="3890661" y="3455084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23">
            <a:extLst>
              <a:ext uri="{FF2B5EF4-FFF2-40B4-BE49-F238E27FC236}">
                <a16:creationId xmlns:a16="http://schemas.microsoft.com/office/drawing/2014/main" id="{A4F6286D-F0FB-42D5-84E9-D8B5EDA65E8E}"/>
              </a:ext>
            </a:extLst>
          </p:cNvPr>
          <p:cNvSpPr txBox="1"/>
          <p:nvPr/>
        </p:nvSpPr>
        <p:spPr>
          <a:xfrm>
            <a:off x="5398600" y="6457945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filtered_gradient.x</a:t>
            </a:r>
            <a:endParaRPr lang="en-US" altLang="zh-TW" b="1" dirty="0">
              <a:solidFill>
                <a:srgbClr val="7030A0"/>
              </a:solidFill>
            </a:endParaRPr>
          </a:p>
        </p:txBody>
      </p:sp>
      <p:sp>
        <p:nvSpPr>
          <p:cNvPr id="50" name="1">
            <a:extLst>
              <a:ext uri="{FF2B5EF4-FFF2-40B4-BE49-F238E27FC236}">
                <a16:creationId xmlns:a16="http://schemas.microsoft.com/office/drawing/2014/main" id="{F3C5F30B-0BA3-4135-BE20-F27B25C08A4A}"/>
              </a:ext>
            </a:extLst>
          </p:cNvPr>
          <p:cNvSpPr txBox="1"/>
          <p:nvPr/>
        </p:nvSpPr>
        <p:spPr>
          <a:xfrm>
            <a:off x="5893855" y="622480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B050"/>
                </a:solidFill>
              </a:rPr>
              <a:t>filtered_gradient.y</a:t>
            </a:r>
            <a:endParaRPr lang="en-US" altLang="zh-TW" b="1" dirty="0">
              <a:solidFill>
                <a:srgbClr val="00B050"/>
              </a:solidFill>
            </a:endParaRPr>
          </a:p>
        </p:txBody>
      </p:sp>
      <p:sp>
        <p:nvSpPr>
          <p:cNvPr id="51" name="2">
            <a:extLst>
              <a:ext uri="{FF2B5EF4-FFF2-40B4-BE49-F238E27FC236}">
                <a16:creationId xmlns:a16="http://schemas.microsoft.com/office/drawing/2014/main" id="{E1221679-6639-4DEA-8432-72B361EB7256}"/>
              </a:ext>
            </a:extLst>
          </p:cNvPr>
          <p:cNvSpPr txBox="1"/>
          <p:nvPr/>
        </p:nvSpPr>
        <p:spPr>
          <a:xfrm>
            <a:off x="6096130" y="597659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79646"/>
                </a:solidFill>
              </a:rPr>
              <a:t>filtered_gradient.t</a:t>
            </a:r>
          </a:p>
        </p:txBody>
      </p:sp>
      <p:sp>
        <p:nvSpPr>
          <p:cNvPr id="52" name="3">
            <a:extLst>
              <a:ext uri="{FF2B5EF4-FFF2-40B4-BE49-F238E27FC236}">
                <a16:creationId xmlns:a16="http://schemas.microsoft.com/office/drawing/2014/main" id="{DCF986FF-E93B-4234-8F92-EBD80AE403E4}"/>
              </a:ext>
            </a:extLst>
          </p:cNvPr>
          <p:cNvSpPr txBox="1"/>
          <p:nvPr/>
        </p:nvSpPr>
        <p:spPr>
          <a:xfrm>
            <a:off x="6906820" y="5093040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r>
              <a:rPr lang="en-US" altLang="zh-TW" sz="1200" b="1" dirty="0">
                <a:solidFill>
                  <a:schemeClr val="accent1">
                    <a:lumMod val="25000"/>
                  </a:schemeClr>
                </a:solidFill>
              </a:rPr>
              <a:t>[0]</a:t>
            </a:r>
          </a:p>
        </p:txBody>
      </p:sp>
      <p:sp>
        <p:nvSpPr>
          <p:cNvPr id="53" name="4">
            <a:extLst>
              <a:ext uri="{FF2B5EF4-FFF2-40B4-BE49-F238E27FC236}">
                <a16:creationId xmlns:a16="http://schemas.microsoft.com/office/drawing/2014/main" id="{5A3D6923-49E9-4CF9-B722-EFF0CA690CCC}"/>
              </a:ext>
            </a:extLst>
          </p:cNvPr>
          <p:cNvSpPr txBox="1"/>
          <p:nvPr/>
        </p:nvSpPr>
        <p:spPr>
          <a:xfrm>
            <a:off x="7022762" y="4967358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EE5496"/>
                </a:solidFill>
              </a:rPr>
              <a:t>out_product</a:t>
            </a:r>
            <a:r>
              <a:rPr lang="en-US" altLang="zh-TW" sz="1200" b="1" dirty="0">
                <a:solidFill>
                  <a:srgbClr val="EE5496"/>
                </a:solidFill>
              </a:rPr>
              <a:t>[1]</a:t>
            </a:r>
          </a:p>
        </p:txBody>
      </p:sp>
      <p:sp>
        <p:nvSpPr>
          <p:cNvPr id="54" name="5">
            <a:extLst>
              <a:ext uri="{FF2B5EF4-FFF2-40B4-BE49-F238E27FC236}">
                <a16:creationId xmlns:a16="http://schemas.microsoft.com/office/drawing/2014/main" id="{94C2C8D6-A3C6-4BDB-BD1C-DB5908BC1AEC}"/>
              </a:ext>
            </a:extLst>
          </p:cNvPr>
          <p:cNvSpPr txBox="1"/>
          <p:nvPr/>
        </p:nvSpPr>
        <p:spPr>
          <a:xfrm>
            <a:off x="7178819" y="4845305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F79646"/>
                </a:solidFill>
              </a:rPr>
              <a:t>out_product</a:t>
            </a:r>
            <a:r>
              <a:rPr lang="en-US" altLang="zh-TW" sz="1200" b="1" dirty="0">
                <a:solidFill>
                  <a:srgbClr val="F79646"/>
                </a:solidFill>
              </a:rPr>
              <a:t>[2]</a:t>
            </a:r>
          </a:p>
        </p:txBody>
      </p:sp>
      <p:sp>
        <p:nvSpPr>
          <p:cNvPr id="55" name="6">
            <a:extLst>
              <a:ext uri="{FF2B5EF4-FFF2-40B4-BE49-F238E27FC236}">
                <a16:creationId xmlns:a16="http://schemas.microsoft.com/office/drawing/2014/main" id="{98628AE6-A98F-4D84-873F-FD0B3669533B}"/>
              </a:ext>
            </a:extLst>
          </p:cNvPr>
          <p:cNvSpPr txBox="1"/>
          <p:nvPr/>
        </p:nvSpPr>
        <p:spPr>
          <a:xfrm>
            <a:off x="7289679" y="473119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B050"/>
                </a:solidFill>
              </a:rPr>
              <a:t>out_product</a:t>
            </a:r>
            <a:r>
              <a:rPr lang="en-US" altLang="zh-TW" sz="1200" b="1" dirty="0">
                <a:solidFill>
                  <a:srgbClr val="00B050"/>
                </a:solidFill>
              </a:rPr>
              <a:t>[3]</a:t>
            </a: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14E1ACAD-4E73-4C20-9584-CA2C36EC25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458" y="2591339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sp>
        <p:nvSpPr>
          <p:cNvPr id="56" name="7">
            <a:extLst>
              <a:ext uri="{FF2B5EF4-FFF2-40B4-BE49-F238E27FC236}">
                <a16:creationId xmlns:a16="http://schemas.microsoft.com/office/drawing/2014/main" id="{71D718BB-DA5D-49BF-9B1D-BC08940A2262}"/>
              </a:ext>
            </a:extLst>
          </p:cNvPr>
          <p:cNvSpPr txBox="1"/>
          <p:nvPr/>
        </p:nvSpPr>
        <p:spPr>
          <a:xfrm>
            <a:off x="7388023" y="4617093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70C0"/>
                </a:solidFill>
              </a:rPr>
              <a:t>out_product</a:t>
            </a:r>
            <a:r>
              <a:rPr lang="en-US" altLang="zh-TW" sz="1200" b="1" dirty="0">
                <a:solidFill>
                  <a:srgbClr val="0070C0"/>
                </a:solidFill>
              </a:rPr>
              <a:t>[4]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6713C3-8710-4B9E-BCDE-C3DFB89FDEFA}"/>
              </a:ext>
            </a:extLst>
          </p:cNvPr>
          <p:cNvSpPr/>
          <p:nvPr/>
        </p:nvSpPr>
        <p:spPr>
          <a:xfrm>
            <a:off x="147781" y="5357679"/>
            <a:ext cx="153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CF6C3B-679E-4FD7-9ED4-25F7AA219007}"/>
              </a:ext>
            </a:extLst>
          </p:cNvPr>
          <p:cNvSpPr/>
          <p:nvPr/>
        </p:nvSpPr>
        <p:spPr>
          <a:xfrm>
            <a:off x="1577633" y="5357679"/>
            <a:ext cx="581120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[3]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&lt;32,13</a:t>
            </a:r>
            <a:r>
              <a:rPr lang="de-DE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&gt;[3])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&lt;64,32</a:t>
            </a:r>
            <a:r>
              <a:rPr lang="en-US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&gt;[6])</a:t>
            </a:r>
          </a:p>
        </p:txBody>
      </p:sp>
      <p:sp>
        <p:nvSpPr>
          <p:cNvPr id="57" name="7">
            <a:extLst>
              <a:ext uri="{FF2B5EF4-FFF2-40B4-BE49-F238E27FC236}">
                <a16:creationId xmlns:a16="http://schemas.microsoft.com/office/drawing/2014/main" id="{E4A5134D-EDB3-4702-826F-DB8A77CF53EB}"/>
              </a:ext>
            </a:extLst>
          </p:cNvPr>
          <p:cNvSpPr txBox="1"/>
          <p:nvPr/>
        </p:nvSpPr>
        <p:spPr>
          <a:xfrm>
            <a:off x="7443975" y="4455299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7030A0"/>
                </a:solidFill>
              </a:rPr>
              <a:t>out_product</a:t>
            </a:r>
            <a:r>
              <a:rPr lang="en-US" altLang="zh-TW" sz="1200" b="1" dirty="0">
                <a:solidFill>
                  <a:srgbClr val="7030A0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43098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161670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6.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tensor_weight_y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6713C3-8710-4B9E-BCDE-C3DFB89FDEFA}"/>
              </a:ext>
            </a:extLst>
          </p:cNvPr>
          <p:cNvSpPr/>
          <p:nvPr/>
        </p:nvSpPr>
        <p:spPr>
          <a:xfrm>
            <a:off x="653642" y="5822758"/>
            <a:ext cx="1539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Buffer type: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CF6C3B-679E-4FD7-9ED4-25F7AA219007}"/>
              </a:ext>
            </a:extLst>
          </p:cNvPr>
          <p:cNvSpPr/>
          <p:nvPr/>
        </p:nvSpPr>
        <p:spPr>
          <a:xfrm>
            <a:off x="2083494" y="5822758"/>
            <a:ext cx="581120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&lt;64,32</a:t>
            </a:r>
            <a:r>
              <a:rPr lang="en-US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&lt;64,32</a:t>
            </a:r>
            <a:r>
              <a:rPr lang="en-US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&gt;[6])</a:t>
            </a:r>
          </a:p>
          <a:p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outer2x_t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&lt;64*12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</p:txBody>
      </p: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846E2AA4-E9E8-44E4-B9A5-D684FF4DBFB0}"/>
              </a:ext>
            </a:extLst>
          </p:cNvPr>
          <p:cNvCxnSpPr>
            <a:cxnSpLocks/>
          </p:cNvCxnSpPr>
          <p:nvPr/>
        </p:nvCxnSpPr>
        <p:spPr>
          <a:xfrm flipV="1">
            <a:off x="2004751" y="2419319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!!main frame">
            <a:extLst>
              <a:ext uri="{FF2B5EF4-FFF2-40B4-BE49-F238E27FC236}">
                <a16:creationId xmlns:a16="http://schemas.microsoft.com/office/drawing/2014/main" id="{ECF8C14F-4FF2-4801-8E04-A1ACDA4F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01" y="3452074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D06642D9-DF77-4DAE-9A3C-F304F5CD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2" y="3347253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FA21283E-2865-4D04-9164-2D55047D2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454" y="3258078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0F40075B-366D-4259-B8DD-CF67B92DB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332" y="1932650"/>
            <a:ext cx="2895851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071FCBFD-716C-4A36-BB4D-D32716D34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448" y="1875200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700FF2C8-A8F5-46CB-9FB1-AD17164F5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519" y="1817750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D18D3203-043F-4DEE-B573-0C83060E2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0" y="1742273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9" name="圖片 138">
            <a:extLst>
              <a:ext uri="{FF2B5EF4-FFF2-40B4-BE49-F238E27FC236}">
                <a16:creationId xmlns:a16="http://schemas.microsoft.com/office/drawing/2014/main" id="{961A5CDE-9379-4863-A0F5-46254045B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1699" y="1767341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06D332BA-6FED-4171-862A-7AE52B0C9C57}"/>
              </a:ext>
            </a:extLst>
          </p:cNvPr>
          <p:cNvCxnSpPr>
            <a:cxnSpLocks/>
          </p:cNvCxnSpPr>
          <p:nvPr/>
        </p:nvCxnSpPr>
        <p:spPr>
          <a:xfrm flipV="1">
            <a:off x="2387600" y="2448045"/>
            <a:ext cx="658635" cy="156736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7E3038BA-30A8-42AE-BCAA-7FA639C58E74}"/>
              </a:ext>
            </a:extLst>
          </p:cNvPr>
          <p:cNvCxnSpPr>
            <a:cxnSpLocks/>
          </p:cNvCxnSpPr>
          <p:nvPr/>
        </p:nvCxnSpPr>
        <p:spPr>
          <a:xfrm flipV="1">
            <a:off x="2046819" y="2571478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23">
            <a:extLst>
              <a:ext uri="{FF2B5EF4-FFF2-40B4-BE49-F238E27FC236}">
                <a16:creationId xmlns:a16="http://schemas.microsoft.com/office/drawing/2014/main" id="{99345A4F-65CD-4237-899B-A813042211F3}"/>
              </a:ext>
            </a:extLst>
          </p:cNvPr>
          <p:cNvSpPr txBox="1"/>
          <p:nvPr/>
        </p:nvSpPr>
        <p:spPr>
          <a:xfrm>
            <a:off x="3549540" y="5451395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filtered_gradient.x</a:t>
            </a:r>
            <a:endParaRPr lang="en-US" altLang="zh-TW" b="1" dirty="0">
              <a:solidFill>
                <a:srgbClr val="7030A0"/>
              </a:solidFill>
            </a:endParaRPr>
          </a:p>
        </p:txBody>
      </p:sp>
      <p:sp>
        <p:nvSpPr>
          <p:cNvPr id="144" name="1">
            <a:extLst>
              <a:ext uri="{FF2B5EF4-FFF2-40B4-BE49-F238E27FC236}">
                <a16:creationId xmlns:a16="http://schemas.microsoft.com/office/drawing/2014/main" id="{562EC3E4-15A8-4A4F-A7AA-F7AF3E5CD990}"/>
              </a:ext>
            </a:extLst>
          </p:cNvPr>
          <p:cNvSpPr txBox="1"/>
          <p:nvPr/>
        </p:nvSpPr>
        <p:spPr>
          <a:xfrm>
            <a:off x="4044795" y="521825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B050"/>
                </a:solidFill>
              </a:rPr>
              <a:t>filtered_gradient.y</a:t>
            </a:r>
            <a:endParaRPr lang="en-US" altLang="zh-TW" b="1" dirty="0">
              <a:solidFill>
                <a:srgbClr val="00B050"/>
              </a:solidFill>
            </a:endParaRPr>
          </a:p>
        </p:txBody>
      </p:sp>
      <p:sp>
        <p:nvSpPr>
          <p:cNvPr id="145" name="2">
            <a:extLst>
              <a:ext uri="{FF2B5EF4-FFF2-40B4-BE49-F238E27FC236}">
                <a16:creationId xmlns:a16="http://schemas.microsoft.com/office/drawing/2014/main" id="{93094499-6673-49C4-BCB1-9A3C7C14C39A}"/>
              </a:ext>
            </a:extLst>
          </p:cNvPr>
          <p:cNvSpPr txBox="1"/>
          <p:nvPr/>
        </p:nvSpPr>
        <p:spPr>
          <a:xfrm>
            <a:off x="4227834" y="497004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F79646"/>
                </a:solidFill>
              </a:rPr>
              <a:t>filtered_gradient.z</a:t>
            </a:r>
            <a:endParaRPr lang="en-US" altLang="zh-TW" b="1" dirty="0">
              <a:solidFill>
                <a:srgbClr val="F79646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A126C4F-3B27-4063-989A-40D1B4F9E3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671" y="1684716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46" name="圖片 145">
            <a:extLst>
              <a:ext uri="{FF2B5EF4-FFF2-40B4-BE49-F238E27FC236}">
                <a16:creationId xmlns:a16="http://schemas.microsoft.com/office/drawing/2014/main" id="{056898F0-BBC1-4165-B335-5909AB9CF4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3311" y="2488526"/>
            <a:ext cx="335309" cy="914479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sp>
        <p:nvSpPr>
          <p:cNvPr id="148" name="3">
            <a:extLst>
              <a:ext uri="{FF2B5EF4-FFF2-40B4-BE49-F238E27FC236}">
                <a16:creationId xmlns:a16="http://schemas.microsoft.com/office/drawing/2014/main" id="{34C60A7F-FFD6-4F03-8730-A8D5A1C42FDA}"/>
              </a:ext>
            </a:extLst>
          </p:cNvPr>
          <p:cNvSpPr txBox="1"/>
          <p:nvPr/>
        </p:nvSpPr>
        <p:spPr>
          <a:xfrm>
            <a:off x="5057760" y="4086490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r>
              <a:rPr lang="en-US" altLang="zh-TW" sz="1200" b="1" dirty="0">
                <a:solidFill>
                  <a:schemeClr val="accent1">
                    <a:lumMod val="25000"/>
                  </a:schemeClr>
                </a:solidFill>
              </a:rPr>
              <a:t>[0]</a:t>
            </a:r>
          </a:p>
        </p:txBody>
      </p:sp>
      <p:sp>
        <p:nvSpPr>
          <p:cNvPr id="149" name="4">
            <a:extLst>
              <a:ext uri="{FF2B5EF4-FFF2-40B4-BE49-F238E27FC236}">
                <a16:creationId xmlns:a16="http://schemas.microsoft.com/office/drawing/2014/main" id="{20272ABF-ADF6-44C8-B6F2-D909AF78CFF2}"/>
              </a:ext>
            </a:extLst>
          </p:cNvPr>
          <p:cNvSpPr txBox="1"/>
          <p:nvPr/>
        </p:nvSpPr>
        <p:spPr>
          <a:xfrm>
            <a:off x="5173702" y="3960808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EE5496"/>
                </a:solidFill>
              </a:rPr>
              <a:t>out_product</a:t>
            </a:r>
            <a:r>
              <a:rPr lang="en-US" altLang="zh-TW" sz="1200" b="1" dirty="0">
                <a:solidFill>
                  <a:srgbClr val="EE5496"/>
                </a:solidFill>
              </a:rPr>
              <a:t>[1]</a:t>
            </a:r>
          </a:p>
        </p:txBody>
      </p:sp>
      <p:sp>
        <p:nvSpPr>
          <p:cNvPr id="150" name="5">
            <a:extLst>
              <a:ext uri="{FF2B5EF4-FFF2-40B4-BE49-F238E27FC236}">
                <a16:creationId xmlns:a16="http://schemas.microsoft.com/office/drawing/2014/main" id="{AB1C8910-3C36-4259-A6CA-9078BFD81352}"/>
              </a:ext>
            </a:extLst>
          </p:cNvPr>
          <p:cNvSpPr txBox="1"/>
          <p:nvPr/>
        </p:nvSpPr>
        <p:spPr>
          <a:xfrm>
            <a:off x="5329759" y="3838755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F79646"/>
                </a:solidFill>
              </a:rPr>
              <a:t>out_product</a:t>
            </a:r>
            <a:r>
              <a:rPr lang="en-US" altLang="zh-TW" sz="1200" b="1" dirty="0">
                <a:solidFill>
                  <a:srgbClr val="F79646"/>
                </a:solidFill>
              </a:rPr>
              <a:t>[2]</a:t>
            </a:r>
          </a:p>
        </p:txBody>
      </p:sp>
      <p:sp>
        <p:nvSpPr>
          <p:cNvPr id="151" name="6">
            <a:extLst>
              <a:ext uri="{FF2B5EF4-FFF2-40B4-BE49-F238E27FC236}">
                <a16:creationId xmlns:a16="http://schemas.microsoft.com/office/drawing/2014/main" id="{421DA9D7-BCAC-413A-9208-D234C3602317}"/>
              </a:ext>
            </a:extLst>
          </p:cNvPr>
          <p:cNvSpPr txBox="1"/>
          <p:nvPr/>
        </p:nvSpPr>
        <p:spPr>
          <a:xfrm>
            <a:off x="5440619" y="3724649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B050"/>
                </a:solidFill>
              </a:rPr>
              <a:t>out_product</a:t>
            </a:r>
            <a:r>
              <a:rPr lang="en-US" altLang="zh-TW" sz="1200" b="1" dirty="0">
                <a:solidFill>
                  <a:srgbClr val="00B050"/>
                </a:solidFill>
              </a:rPr>
              <a:t>[3]</a:t>
            </a:r>
          </a:p>
        </p:txBody>
      </p:sp>
      <p:sp>
        <p:nvSpPr>
          <p:cNvPr id="152" name="7">
            <a:extLst>
              <a:ext uri="{FF2B5EF4-FFF2-40B4-BE49-F238E27FC236}">
                <a16:creationId xmlns:a16="http://schemas.microsoft.com/office/drawing/2014/main" id="{BD0AC200-9C91-4A9D-92CC-748C812B6082}"/>
              </a:ext>
            </a:extLst>
          </p:cNvPr>
          <p:cNvSpPr txBox="1"/>
          <p:nvPr/>
        </p:nvSpPr>
        <p:spPr>
          <a:xfrm>
            <a:off x="5538963" y="3610543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70C0"/>
                </a:solidFill>
              </a:rPr>
              <a:t>out_product</a:t>
            </a:r>
            <a:r>
              <a:rPr lang="en-US" altLang="zh-TW" sz="1200" b="1" dirty="0">
                <a:solidFill>
                  <a:srgbClr val="0070C0"/>
                </a:solidFill>
              </a:rPr>
              <a:t>[4]</a:t>
            </a:r>
          </a:p>
        </p:txBody>
      </p:sp>
      <p:sp>
        <p:nvSpPr>
          <p:cNvPr id="153" name="8">
            <a:extLst>
              <a:ext uri="{FF2B5EF4-FFF2-40B4-BE49-F238E27FC236}">
                <a16:creationId xmlns:a16="http://schemas.microsoft.com/office/drawing/2014/main" id="{C736D745-FD2A-4611-8312-7EE41D3FD1D0}"/>
              </a:ext>
            </a:extLst>
          </p:cNvPr>
          <p:cNvSpPr txBox="1"/>
          <p:nvPr/>
        </p:nvSpPr>
        <p:spPr>
          <a:xfrm>
            <a:off x="5626463" y="3498521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7030A0"/>
                </a:solidFill>
              </a:rPr>
              <a:t>out_product</a:t>
            </a:r>
            <a:r>
              <a:rPr lang="en-US" altLang="zh-TW" sz="1200" b="1" dirty="0">
                <a:solidFill>
                  <a:srgbClr val="7030A0"/>
                </a:solidFill>
              </a:rPr>
              <a:t>[5]</a:t>
            </a:r>
          </a:p>
        </p:txBody>
      </p:sp>
      <p:pic>
        <p:nvPicPr>
          <p:cNvPr id="107" name="圖片 106">
            <a:extLst>
              <a:ext uri="{FF2B5EF4-FFF2-40B4-BE49-F238E27FC236}">
                <a16:creationId xmlns:a16="http://schemas.microsoft.com/office/drawing/2014/main" id="{BDA1C0E4-C5DE-420B-A00B-0F3A3C4B52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7847" y="2773365"/>
            <a:ext cx="2901948" cy="40237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8" name="圖片 107">
            <a:extLst>
              <a:ext uri="{FF2B5EF4-FFF2-40B4-BE49-F238E27FC236}">
                <a16:creationId xmlns:a16="http://schemas.microsoft.com/office/drawing/2014/main" id="{79B71AFA-FB13-4F5D-8540-A052218285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5129" y="2874368"/>
            <a:ext cx="890093" cy="310923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5CD2B605-8FB8-4FFE-AD36-16C132F1D0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2137" y="2678736"/>
            <a:ext cx="2036240" cy="40237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sp>
        <p:nvSpPr>
          <p:cNvPr id="147" name="矩形 146">
            <a:extLst>
              <a:ext uri="{FF2B5EF4-FFF2-40B4-BE49-F238E27FC236}">
                <a16:creationId xmlns:a16="http://schemas.microsoft.com/office/drawing/2014/main" id="{83B164D9-1233-4890-866A-4B4AEAC7FEDF}"/>
              </a:ext>
            </a:extLst>
          </p:cNvPr>
          <p:cNvSpPr/>
          <p:nvPr/>
        </p:nvSpPr>
        <p:spPr>
          <a:xfrm rot="191888">
            <a:off x="2674844" y="1978064"/>
            <a:ext cx="199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F79646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tensor_weight_y</a:t>
            </a:r>
            <a:endParaRPr lang="zh-TW" altLang="en-US" b="1" dirty="0">
              <a:solidFill>
                <a:srgbClr val="F79646"/>
              </a:solidFill>
            </a:endParaRPr>
          </a:p>
        </p:txBody>
      </p: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2BF25F9C-4B25-49AD-9936-09B6A595E4A0}"/>
              </a:ext>
            </a:extLst>
          </p:cNvPr>
          <p:cNvCxnSpPr>
            <a:cxnSpLocks/>
          </p:cNvCxnSpPr>
          <p:nvPr/>
        </p:nvCxnSpPr>
        <p:spPr>
          <a:xfrm>
            <a:off x="3892496" y="2573466"/>
            <a:ext cx="0" cy="33912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449E92ED-1C68-4EAD-8670-0F9CE8342755}"/>
              </a:ext>
            </a:extLst>
          </p:cNvPr>
          <p:cNvSpPr txBox="1"/>
          <p:nvPr/>
        </p:nvSpPr>
        <p:spPr>
          <a:xfrm>
            <a:off x="3577879" y="2249760"/>
            <a:ext cx="63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effectLst>
                  <a:glow rad="76200">
                    <a:schemeClr val="bg1"/>
                  </a:glow>
                </a:effectLst>
              </a:rPr>
              <a:t>out</a:t>
            </a:r>
            <a:endParaRPr lang="zh-TW" altLang="en-US" dirty="0">
              <a:solidFill>
                <a:srgbClr val="0070C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79755438-D0F5-4C3F-9317-AAD8DB3025F7}"/>
              </a:ext>
            </a:extLst>
          </p:cNvPr>
          <p:cNvCxnSpPr>
            <a:cxnSpLocks/>
          </p:cNvCxnSpPr>
          <p:nvPr/>
        </p:nvCxnSpPr>
        <p:spPr>
          <a:xfrm>
            <a:off x="3978181" y="2734395"/>
            <a:ext cx="0" cy="3391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A8DA1248-6541-4D9B-BEF6-DB5BF6F0C00B}"/>
              </a:ext>
            </a:extLst>
          </p:cNvPr>
          <p:cNvSpPr txBox="1"/>
          <p:nvPr/>
        </p:nvSpPr>
        <p:spPr>
          <a:xfrm>
            <a:off x="3768519" y="2448828"/>
            <a:ext cx="48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in</a:t>
            </a:r>
            <a:endParaRPr lang="zh-TW" altLang="en-US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781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161670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6.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tensor_weight_y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5145D0-4718-4ACE-BC4C-BD77FEA9B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64" y="2147531"/>
            <a:ext cx="6687483" cy="181000"/>
          </a:xfrm>
          <a:prstGeom prst="rect">
            <a:avLst/>
          </a:prstGeom>
        </p:spPr>
      </p:pic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6EC4360D-4683-4BFD-9156-B114536130DA}"/>
              </a:ext>
            </a:extLst>
          </p:cNvPr>
          <p:cNvSpPr/>
          <p:nvPr/>
        </p:nvSpPr>
        <p:spPr>
          <a:xfrm>
            <a:off x="1703337" y="2133600"/>
            <a:ext cx="144672" cy="185270"/>
          </a:xfrm>
          <a:prstGeom prst="roundRect">
            <a:avLst>
              <a:gd name="adj" fmla="val 11873"/>
            </a:avLst>
          </a:prstGeom>
          <a:solidFill>
            <a:srgbClr val="66FFFF">
              <a:alpha val="20000"/>
            </a:srgbClr>
          </a:solidFill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3D765DA-1186-471C-9670-E689A37E01EB}"/>
              </a:ext>
            </a:extLst>
          </p:cNvPr>
          <p:cNvSpPr txBox="1"/>
          <p:nvPr/>
        </p:nvSpPr>
        <p:spPr>
          <a:xfrm>
            <a:off x="1219400" y="1818346"/>
            <a:ext cx="21419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>
                <a:solidFill>
                  <a:srgbClr val="FF66FF"/>
                </a:solidFill>
                <a:ea typeface="芫荽 0.92" pitchFamily="2" charset="-120"/>
              </a:rPr>
              <a:t>unsigned </a:t>
            </a:r>
            <a:r>
              <a:rPr lang="en-US" altLang="zh-TW" sz="1500" dirty="0">
                <a:solidFill>
                  <a:srgbClr val="FF66FF"/>
                </a:solidFill>
                <a:ea typeface="芫荽 0.92" pitchFamily="2" charset="-120"/>
                <a:sym typeface="Wingdings" panose="05000000000000000000" pitchFamily="2" charset="2"/>
              </a:rPr>
              <a:t> no sign bit</a:t>
            </a:r>
            <a:endParaRPr lang="zh-TW" altLang="en-US" sz="1500" dirty="0">
              <a:solidFill>
                <a:srgbClr val="FF66FF"/>
              </a:solidFill>
              <a:ea typeface="芫荽 0.92" pitchFamily="2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20D69B-C9AD-4505-992F-1720317F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91" y="2482525"/>
            <a:ext cx="6681555" cy="2365631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52270445-E68A-404F-A63B-4C7C86E87BED}"/>
              </a:ext>
            </a:extLst>
          </p:cNvPr>
          <p:cNvSpPr/>
          <p:nvPr/>
        </p:nvSpPr>
        <p:spPr>
          <a:xfrm>
            <a:off x="281766" y="4939170"/>
            <a:ext cx="1539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Buffer type: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FEBB43F-2AAD-4CAC-811D-F5F15F6D541A}"/>
              </a:ext>
            </a:extLst>
          </p:cNvPr>
          <p:cNvSpPr/>
          <p:nvPr/>
        </p:nvSpPr>
        <p:spPr>
          <a:xfrm>
            <a:off x="1711618" y="4939170"/>
            <a:ext cx="581120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&lt;64,32</a:t>
            </a:r>
            <a:r>
              <a:rPr lang="en-US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&lt;64,32</a:t>
            </a:r>
            <a:r>
              <a:rPr lang="en-US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&gt;[6])</a:t>
            </a:r>
          </a:p>
          <a:p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outer2x_t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de-DE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&lt;64*12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1897461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7.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6713C3-8710-4B9E-BCDE-C3DFB89FDEFA}"/>
              </a:ext>
            </a:extLst>
          </p:cNvPr>
          <p:cNvSpPr/>
          <p:nvPr/>
        </p:nvSpPr>
        <p:spPr>
          <a:xfrm>
            <a:off x="653642" y="5822758"/>
            <a:ext cx="153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CF6C3B-679E-4FD7-9ED4-25F7AA219007}"/>
              </a:ext>
            </a:extLst>
          </p:cNvPr>
          <p:cNvSpPr/>
          <p:nvPr/>
        </p:nvSpPr>
        <p:spPr>
          <a:xfrm>
            <a:off x="2083494" y="5822758"/>
            <a:ext cx="58448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&lt;64,32</a:t>
            </a:r>
            <a:r>
              <a:rPr lang="en-US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tensor_int_pixel_t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fr-FR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ac_int&lt;32&gt;[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shift_t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&lt;ac::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nbits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&lt;(64+32)*2+(32*2)&gt;::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val</a:t>
            </a:r>
            <a:r>
              <a:rPr lang="en-US" altLang="zh-TW" sz="1000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,false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</p:txBody>
      </p: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846E2AA4-E9E8-44E4-B9A5-D684FF4DBFB0}"/>
              </a:ext>
            </a:extLst>
          </p:cNvPr>
          <p:cNvCxnSpPr>
            <a:cxnSpLocks/>
          </p:cNvCxnSpPr>
          <p:nvPr/>
        </p:nvCxnSpPr>
        <p:spPr>
          <a:xfrm flipV="1">
            <a:off x="1999533" y="2196792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!!main frame">
            <a:extLst>
              <a:ext uri="{FF2B5EF4-FFF2-40B4-BE49-F238E27FC236}">
                <a16:creationId xmlns:a16="http://schemas.microsoft.com/office/drawing/2014/main" id="{ECF8C14F-4FF2-4801-8E04-A1ACDA4F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701" y="3452074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D06642D9-DF77-4DAE-9A3C-F304F5CDE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2" y="3247670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FA21283E-2865-4D04-9164-2D55047D2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454" y="3158495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0F40075B-366D-4259-B8DD-CF67B92DB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332" y="1833067"/>
            <a:ext cx="2895851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071FCBFD-716C-4A36-BB4D-D32716D34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448" y="1775617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700FF2C8-A8F5-46CB-9FB1-AD17164F5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519" y="1718167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D18D3203-043F-4DEE-B573-0C83060E2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90" y="1642690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39" name="圖片 138">
            <a:extLst>
              <a:ext uri="{FF2B5EF4-FFF2-40B4-BE49-F238E27FC236}">
                <a16:creationId xmlns:a16="http://schemas.microsoft.com/office/drawing/2014/main" id="{961A5CDE-9379-4863-A0F5-46254045B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1699" y="1667758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06D332BA-6FED-4171-862A-7AE52B0C9C57}"/>
              </a:ext>
            </a:extLst>
          </p:cNvPr>
          <p:cNvCxnSpPr>
            <a:cxnSpLocks/>
          </p:cNvCxnSpPr>
          <p:nvPr/>
        </p:nvCxnSpPr>
        <p:spPr>
          <a:xfrm flipV="1">
            <a:off x="2285291" y="2225517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7E3038BA-30A8-42AE-BCAA-7FA639C58E74}"/>
              </a:ext>
            </a:extLst>
          </p:cNvPr>
          <p:cNvCxnSpPr>
            <a:cxnSpLocks/>
          </p:cNvCxnSpPr>
          <p:nvPr/>
        </p:nvCxnSpPr>
        <p:spPr>
          <a:xfrm flipV="1">
            <a:off x="2041601" y="2348951"/>
            <a:ext cx="755726" cy="1798417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23">
            <a:extLst>
              <a:ext uri="{FF2B5EF4-FFF2-40B4-BE49-F238E27FC236}">
                <a16:creationId xmlns:a16="http://schemas.microsoft.com/office/drawing/2014/main" id="{99345A4F-65CD-4237-899B-A813042211F3}"/>
              </a:ext>
            </a:extLst>
          </p:cNvPr>
          <p:cNvSpPr txBox="1"/>
          <p:nvPr/>
        </p:nvSpPr>
        <p:spPr>
          <a:xfrm>
            <a:off x="3549540" y="535181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filtered_gradient.x</a:t>
            </a:r>
            <a:endParaRPr lang="en-US" altLang="zh-TW" b="1" dirty="0">
              <a:solidFill>
                <a:srgbClr val="7030A0"/>
              </a:solidFill>
            </a:endParaRPr>
          </a:p>
        </p:txBody>
      </p:sp>
      <p:sp>
        <p:nvSpPr>
          <p:cNvPr id="144" name="1">
            <a:extLst>
              <a:ext uri="{FF2B5EF4-FFF2-40B4-BE49-F238E27FC236}">
                <a16:creationId xmlns:a16="http://schemas.microsoft.com/office/drawing/2014/main" id="{562EC3E4-15A8-4A4F-A7AA-F7AF3E5CD990}"/>
              </a:ext>
            </a:extLst>
          </p:cNvPr>
          <p:cNvSpPr txBox="1"/>
          <p:nvPr/>
        </p:nvSpPr>
        <p:spPr>
          <a:xfrm>
            <a:off x="4044795" y="511867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B050"/>
                </a:solidFill>
              </a:rPr>
              <a:t>filtered_gradient.y</a:t>
            </a:r>
            <a:endParaRPr lang="en-US" altLang="zh-TW" b="1" dirty="0">
              <a:solidFill>
                <a:srgbClr val="00B050"/>
              </a:solidFill>
            </a:endParaRPr>
          </a:p>
        </p:txBody>
      </p:sp>
      <p:sp>
        <p:nvSpPr>
          <p:cNvPr id="145" name="2">
            <a:extLst>
              <a:ext uri="{FF2B5EF4-FFF2-40B4-BE49-F238E27FC236}">
                <a16:creationId xmlns:a16="http://schemas.microsoft.com/office/drawing/2014/main" id="{93094499-6673-49C4-BCB1-9A3C7C14C39A}"/>
              </a:ext>
            </a:extLst>
          </p:cNvPr>
          <p:cNvSpPr txBox="1"/>
          <p:nvPr/>
        </p:nvSpPr>
        <p:spPr>
          <a:xfrm>
            <a:off x="4227834" y="487045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F79646"/>
                </a:solidFill>
              </a:rPr>
              <a:t>filtered_gradient.z</a:t>
            </a:r>
            <a:endParaRPr lang="en-US" altLang="zh-TW" b="1" dirty="0">
              <a:solidFill>
                <a:srgbClr val="F79646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A126C4F-3B27-4063-989A-40D1B4F9E3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5671" y="1585133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sp>
        <p:nvSpPr>
          <p:cNvPr id="148" name="3">
            <a:extLst>
              <a:ext uri="{FF2B5EF4-FFF2-40B4-BE49-F238E27FC236}">
                <a16:creationId xmlns:a16="http://schemas.microsoft.com/office/drawing/2014/main" id="{34C60A7F-FFD6-4F03-8730-A8D5A1C42FDA}"/>
              </a:ext>
            </a:extLst>
          </p:cNvPr>
          <p:cNvSpPr txBox="1"/>
          <p:nvPr/>
        </p:nvSpPr>
        <p:spPr>
          <a:xfrm>
            <a:off x="5057760" y="3986907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r>
              <a:rPr lang="en-US" altLang="zh-TW" sz="1200" b="1" dirty="0">
                <a:solidFill>
                  <a:schemeClr val="accent1">
                    <a:lumMod val="25000"/>
                  </a:schemeClr>
                </a:solidFill>
              </a:rPr>
              <a:t>[0]</a:t>
            </a:r>
          </a:p>
        </p:txBody>
      </p:sp>
      <p:sp>
        <p:nvSpPr>
          <p:cNvPr id="149" name="4">
            <a:extLst>
              <a:ext uri="{FF2B5EF4-FFF2-40B4-BE49-F238E27FC236}">
                <a16:creationId xmlns:a16="http://schemas.microsoft.com/office/drawing/2014/main" id="{20272ABF-ADF6-44C8-B6F2-D909AF78CFF2}"/>
              </a:ext>
            </a:extLst>
          </p:cNvPr>
          <p:cNvSpPr txBox="1"/>
          <p:nvPr/>
        </p:nvSpPr>
        <p:spPr>
          <a:xfrm>
            <a:off x="5173702" y="3861225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EE5496"/>
                </a:solidFill>
              </a:rPr>
              <a:t>out_product</a:t>
            </a:r>
            <a:r>
              <a:rPr lang="en-US" altLang="zh-TW" sz="1200" b="1" dirty="0">
                <a:solidFill>
                  <a:srgbClr val="EE5496"/>
                </a:solidFill>
              </a:rPr>
              <a:t>[1]</a:t>
            </a:r>
          </a:p>
        </p:txBody>
      </p:sp>
      <p:sp>
        <p:nvSpPr>
          <p:cNvPr id="150" name="5">
            <a:extLst>
              <a:ext uri="{FF2B5EF4-FFF2-40B4-BE49-F238E27FC236}">
                <a16:creationId xmlns:a16="http://schemas.microsoft.com/office/drawing/2014/main" id="{AB1C8910-3C36-4259-A6CA-9078BFD81352}"/>
              </a:ext>
            </a:extLst>
          </p:cNvPr>
          <p:cNvSpPr txBox="1"/>
          <p:nvPr/>
        </p:nvSpPr>
        <p:spPr>
          <a:xfrm>
            <a:off x="5329759" y="3739172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F79646"/>
                </a:solidFill>
              </a:rPr>
              <a:t>out_product</a:t>
            </a:r>
            <a:r>
              <a:rPr lang="en-US" altLang="zh-TW" sz="1200" b="1" dirty="0">
                <a:solidFill>
                  <a:srgbClr val="F79646"/>
                </a:solidFill>
              </a:rPr>
              <a:t>[2]</a:t>
            </a:r>
          </a:p>
        </p:txBody>
      </p:sp>
      <p:sp>
        <p:nvSpPr>
          <p:cNvPr id="151" name="6">
            <a:extLst>
              <a:ext uri="{FF2B5EF4-FFF2-40B4-BE49-F238E27FC236}">
                <a16:creationId xmlns:a16="http://schemas.microsoft.com/office/drawing/2014/main" id="{421DA9D7-BCAC-413A-9208-D234C3602317}"/>
              </a:ext>
            </a:extLst>
          </p:cNvPr>
          <p:cNvSpPr txBox="1"/>
          <p:nvPr/>
        </p:nvSpPr>
        <p:spPr>
          <a:xfrm>
            <a:off x="5440619" y="3625066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B050"/>
                </a:solidFill>
              </a:rPr>
              <a:t>out_product</a:t>
            </a:r>
            <a:r>
              <a:rPr lang="en-US" altLang="zh-TW" sz="1200" b="1" dirty="0">
                <a:solidFill>
                  <a:srgbClr val="00B050"/>
                </a:solidFill>
              </a:rPr>
              <a:t>[3]</a:t>
            </a:r>
          </a:p>
        </p:txBody>
      </p:sp>
      <p:sp>
        <p:nvSpPr>
          <p:cNvPr id="152" name="7">
            <a:extLst>
              <a:ext uri="{FF2B5EF4-FFF2-40B4-BE49-F238E27FC236}">
                <a16:creationId xmlns:a16="http://schemas.microsoft.com/office/drawing/2014/main" id="{BD0AC200-9C91-4A9D-92CC-748C812B6082}"/>
              </a:ext>
            </a:extLst>
          </p:cNvPr>
          <p:cNvSpPr txBox="1"/>
          <p:nvPr/>
        </p:nvSpPr>
        <p:spPr>
          <a:xfrm>
            <a:off x="5538963" y="3510960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0070C0"/>
                </a:solidFill>
              </a:rPr>
              <a:t>out_product</a:t>
            </a:r>
            <a:r>
              <a:rPr lang="en-US" altLang="zh-TW" sz="1200" b="1" dirty="0">
                <a:solidFill>
                  <a:srgbClr val="0070C0"/>
                </a:solidFill>
              </a:rPr>
              <a:t>[4]</a:t>
            </a:r>
          </a:p>
        </p:txBody>
      </p:sp>
      <p:sp>
        <p:nvSpPr>
          <p:cNvPr id="153" name="8">
            <a:extLst>
              <a:ext uri="{FF2B5EF4-FFF2-40B4-BE49-F238E27FC236}">
                <a16:creationId xmlns:a16="http://schemas.microsoft.com/office/drawing/2014/main" id="{C736D745-FD2A-4611-8312-7EE41D3FD1D0}"/>
              </a:ext>
            </a:extLst>
          </p:cNvPr>
          <p:cNvSpPr txBox="1"/>
          <p:nvPr/>
        </p:nvSpPr>
        <p:spPr>
          <a:xfrm>
            <a:off x="5626463" y="3398938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 err="1">
                <a:solidFill>
                  <a:srgbClr val="7030A0"/>
                </a:solidFill>
              </a:rPr>
              <a:t>out_product</a:t>
            </a:r>
            <a:r>
              <a:rPr lang="en-US" altLang="zh-TW" sz="1200" b="1" dirty="0">
                <a:solidFill>
                  <a:srgbClr val="7030A0"/>
                </a:solidFill>
              </a:rPr>
              <a:t>[5]</a:t>
            </a:r>
          </a:p>
        </p:txBody>
      </p:sp>
      <p:pic>
        <p:nvPicPr>
          <p:cNvPr id="110" name="圖片 109">
            <a:extLst>
              <a:ext uri="{FF2B5EF4-FFF2-40B4-BE49-F238E27FC236}">
                <a16:creationId xmlns:a16="http://schemas.microsoft.com/office/drawing/2014/main" id="{469B5867-573F-44A8-90EE-5982497FC9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8658" y="2776205"/>
            <a:ext cx="914479" cy="335309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FAB9494-61F1-4548-A47C-766A35ED38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9882" y="2737182"/>
            <a:ext cx="597460" cy="39017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sp>
        <p:nvSpPr>
          <p:cNvPr id="112" name="矩形 111">
            <a:extLst>
              <a:ext uri="{FF2B5EF4-FFF2-40B4-BE49-F238E27FC236}">
                <a16:creationId xmlns:a16="http://schemas.microsoft.com/office/drawing/2014/main" id="{21588EEC-5228-4874-8121-E57EDFF8F9C1}"/>
              </a:ext>
            </a:extLst>
          </p:cNvPr>
          <p:cNvSpPr/>
          <p:nvPr/>
        </p:nvSpPr>
        <p:spPr>
          <a:xfrm rot="192323">
            <a:off x="3054573" y="1995835"/>
            <a:ext cx="1988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9BBB59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endParaRPr lang="en-US" altLang="zh-TW" b="1" dirty="0">
              <a:solidFill>
                <a:srgbClr val="9BBB59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79755438-D0F5-4C3F-9317-AAD8DB3025F7}"/>
              </a:ext>
            </a:extLst>
          </p:cNvPr>
          <p:cNvCxnSpPr>
            <a:cxnSpLocks/>
          </p:cNvCxnSpPr>
          <p:nvPr/>
        </p:nvCxnSpPr>
        <p:spPr>
          <a:xfrm>
            <a:off x="4195711" y="2620403"/>
            <a:ext cx="0" cy="3391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  <a:effectLst>
            <a:glow rad="762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A8DA1248-6541-4D9B-BEF6-DB5BF6F0C00B}"/>
              </a:ext>
            </a:extLst>
          </p:cNvPr>
          <p:cNvSpPr txBox="1"/>
          <p:nvPr/>
        </p:nvSpPr>
        <p:spPr>
          <a:xfrm>
            <a:off x="3986049" y="2334836"/>
            <a:ext cx="48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in</a:t>
            </a:r>
            <a:endParaRPr lang="zh-TW" altLang="en-US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2BF25F9C-4B25-49AD-9936-09B6A595E4A0}"/>
              </a:ext>
            </a:extLst>
          </p:cNvPr>
          <p:cNvCxnSpPr>
            <a:cxnSpLocks/>
          </p:cNvCxnSpPr>
          <p:nvPr/>
        </p:nvCxnSpPr>
        <p:spPr>
          <a:xfrm>
            <a:off x="3910865" y="2586231"/>
            <a:ext cx="0" cy="33912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449E92ED-1C68-4EAD-8670-0F9CE8342755}"/>
              </a:ext>
            </a:extLst>
          </p:cNvPr>
          <p:cNvSpPr txBox="1"/>
          <p:nvPr/>
        </p:nvSpPr>
        <p:spPr>
          <a:xfrm>
            <a:off x="3596248" y="2262525"/>
            <a:ext cx="63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effectLst>
                  <a:glow rad="76200">
                    <a:schemeClr val="bg1"/>
                  </a:glow>
                </a:effectLst>
              </a:rPr>
              <a:t>out</a:t>
            </a:r>
            <a:endParaRPr lang="zh-TW" altLang="en-US" dirty="0">
              <a:solidFill>
                <a:srgbClr val="0070C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59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</a:t>
            </a: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make the result more accurate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6713C3-8710-4B9E-BCDE-C3DFB89FDEFA}"/>
              </a:ext>
            </a:extLst>
          </p:cNvPr>
          <p:cNvSpPr/>
          <p:nvPr/>
        </p:nvSpPr>
        <p:spPr>
          <a:xfrm>
            <a:off x="653642" y="5822758"/>
            <a:ext cx="153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CF6C3B-679E-4FD7-9ED4-25F7AA219007}"/>
              </a:ext>
            </a:extLst>
          </p:cNvPr>
          <p:cNvSpPr/>
          <p:nvPr/>
        </p:nvSpPr>
        <p:spPr>
          <a:xfrm>
            <a:off x="2083494" y="5822758"/>
            <a:ext cx="58448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&lt;64,32</a:t>
            </a:r>
            <a:r>
              <a:rPr lang="en-US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tensor_int_pixel_t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fr-FR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ac_int&lt;32&gt;[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shift_t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&lt;ac::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nbits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&lt;(64+32)*2+(32*2)&gt;::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val</a:t>
            </a:r>
            <a:r>
              <a:rPr lang="en-US" altLang="zh-TW" sz="1000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,false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042" y="855098"/>
            <a:ext cx="3387433" cy="1882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3642" y="2763641"/>
            <a:ext cx="10775799" cy="2169825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 = tensor0.val[0]*TENSOR_FILTER[0] + tensor1.val[0]*TENSOR_FILTER[1] + tensor2.val[0]*TENSOR_FILTER[2];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 = tensor0.val[1]*TENSOR_FILTER[0] + tensor1.val[1]*TENSOR_FILTER[1] + tensor2.val[1]*TENSOR_FILTER[2];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 = tensor0.val[2]*TENSOR_FILTER[0] + tensor1.val[2]*TENSOR_FILTER[1] + tensor2.val[2]*TENSOR_FILTER[2];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 = tensor0.val[3]*TENSOR_FILTER[0] + tensor1.val[3]*TENSOR_FILTER[1] + tensor2.val[3]*TENSOR_FILTER[2];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 = tensor0.val[4]*TENSOR_FILTER[0] + tensor1.val[4]*TENSOR_FILTER[1] + tensor2.val[4]*TENSOR_FILTER[2];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 = tensor0.val[5]*TENSOR_FILTER[0] + tensor1.val[5]*TENSOR_FILTER[1] + tensor2.val[5]*TENSOR_FILTER[2];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zh-TW" altLang="en-US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4D917E57-6874-4723-901A-98E4459B0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334616"/>
              </p:ext>
            </p:extLst>
          </p:nvPr>
        </p:nvGraphicFramePr>
        <p:xfrm>
          <a:off x="2581205" y="4275308"/>
          <a:ext cx="967684" cy="360000"/>
        </p:xfrm>
        <a:graphic>
          <a:graphicData uri="http://schemas.openxmlformats.org/drawingml/2006/table">
            <a:tbl>
              <a:tblPr firstRow="1" bandRow="1"/>
              <a:tblGrid>
                <a:gridCol w="483842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3842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27" name="橢圓 126">
            <a:extLst>
              <a:ext uri="{FF2B5EF4-FFF2-40B4-BE49-F238E27FC236}">
                <a16:creationId xmlns:a16="http://schemas.microsoft.com/office/drawing/2014/main" id="{4BEF6A69-B29D-4C7E-BE20-8DCCAF615865}"/>
              </a:ext>
            </a:extLst>
          </p:cNvPr>
          <p:cNvSpPr/>
          <p:nvPr/>
        </p:nvSpPr>
        <p:spPr>
          <a:xfrm>
            <a:off x="3023862" y="457692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8" name="表格 127">
            <a:extLst>
              <a:ext uri="{FF2B5EF4-FFF2-40B4-BE49-F238E27FC236}">
                <a16:creationId xmlns:a16="http://schemas.microsoft.com/office/drawing/2014/main" id="{943D5CB7-15EC-439C-A5D6-FE6C9909B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796510"/>
              </p:ext>
            </p:extLst>
          </p:nvPr>
        </p:nvGraphicFramePr>
        <p:xfrm>
          <a:off x="3940656" y="4275308"/>
          <a:ext cx="967684" cy="360000"/>
        </p:xfrm>
        <a:graphic>
          <a:graphicData uri="http://schemas.openxmlformats.org/drawingml/2006/table">
            <a:tbl>
              <a:tblPr firstRow="1" bandRow="1"/>
              <a:tblGrid>
                <a:gridCol w="483842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3842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31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29" name="橢圓 128">
            <a:extLst>
              <a:ext uri="{FF2B5EF4-FFF2-40B4-BE49-F238E27FC236}">
                <a16:creationId xmlns:a16="http://schemas.microsoft.com/office/drawing/2014/main" id="{35396DFE-A701-4573-9376-BCFE30521683}"/>
              </a:ext>
            </a:extLst>
          </p:cNvPr>
          <p:cNvSpPr/>
          <p:nvPr/>
        </p:nvSpPr>
        <p:spPr>
          <a:xfrm>
            <a:off x="4383313" y="457692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1F084A-B6F0-4466-A598-C69A7444B003}"/>
                  </a:ext>
                </a:extLst>
              </p:cNvPr>
              <p:cNvSpPr/>
              <p:nvPr/>
            </p:nvSpPr>
            <p:spPr>
              <a:xfrm>
                <a:off x="3526759" y="4275308"/>
                <a:ext cx="413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01F084A-B6F0-4466-A598-C69A7444B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59" y="4275308"/>
                <a:ext cx="4138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D8BFDAFE-8B51-428B-B4E4-AFF801FCBC75}"/>
                  </a:ext>
                </a:extLst>
              </p:cNvPr>
              <p:cNvSpPr/>
              <p:nvPr/>
            </p:nvSpPr>
            <p:spPr>
              <a:xfrm>
                <a:off x="5143713" y="4274160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D8BFDAFE-8B51-428B-B4E4-AFF801FCB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713" y="4274160"/>
                <a:ext cx="4219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0" name="表格 139">
            <a:extLst>
              <a:ext uri="{FF2B5EF4-FFF2-40B4-BE49-F238E27FC236}">
                <a16:creationId xmlns:a16="http://schemas.microsoft.com/office/drawing/2014/main" id="{E78A4C05-AB07-4D07-95BA-124ED5392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064535"/>
              </p:ext>
            </p:extLst>
          </p:nvPr>
        </p:nvGraphicFramePr>
        <p:xfrm>
          <a:off x="5586371" y="4266767"/>
          <a:ext cx="967684" cy="360000"/>
        </p:xfrm>
        <a:graphic>
          <a:graphicData uri="http://schemas.openxmlformats.org/drawingml/2006/table">
            <a:tbl>
              <a:tblPr firstRow="1" bandRow="1"/>
              <a:tblGrid>
                <a:gridCol w="483842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3842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46" name="橢圓 145">
            <a:extLst>
              <a:ext uri="{FF2B5EF4-FFF2-40B4-BE49-F238E27FC236}">
                <a16:creationId xmlns:a16="http://schemas.microsoft.com/office/drawing/2014/main" id="{AFBF490A-2D41-4D30-8F84-815B5E756F50}"/>
              </a:ext>
            </a:extLst>
          </p:cNvPr>
          <p:cNvSpPr/>
          <p:nvPr/>
        </p:nvSpPr>
        <p:spPr>
          <a:xfrm>
            <a:off x="6029028" y="4568379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7" name="表格 146">
            <a:extLst>
              <a:ext uri="{FF2B5EF4-FFF2-40B4-BE49-F238E27FC236}">
                <a16:creationId xmlns:a16="http://schemas.microsoft.com/office/drawing/2014/main" id="{169C8AA2-5065-4119-99A4-CC59A12B5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97872"/>
              </p:ext>
            </p:extLst>
          </p:nvPr>
        </p:nvGraphicFramePr>
        <p:xfrm>
          <a:off x="6945822" y="4266767"/>
          <a:ext cx="967684" cy="360000"/>
        </p:xfrm>
        <a:graphic>
          <a:graphicData uri="http://schemas.openxmlformats.org/drawingml/2006/table">
            <a:tbl>
              <a:tblPr firstRow="1" bandRow="1"/>
              <a:tblGrid>
                <a:gridCol w="483842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3842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31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54" name="橢圓 153">
            <a:extLst>
              <a:ext uri="{FF2B5EF4-FFF2-40B4-BE49-F238E27FC236}">
                <a16:creationId xmlns:a16="http://schemas.microsoft.com/office/drawing/2014/main" id="{73FDC108-7151-4615-B771-B21FE7054A3A}"/>
              </a:ext>
            </a:extLst>
          </p:cNvPr>
          <p:cNvSpPr/>
          <p:nvPr/>
        </p:nvSpPr>
        <p:spPr>
          <a:xfrm>
            <a:off x="7388479" y="4568379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C6B0D662-43D4-4041-9BB2-57589A4769C8}"/>
                  </a:ext>
                </a:extLst>
              </p:cNvPr>
              <p:cNvSpPr/>
              <p:nvPr/>
            </p:nvSpPr>
            <p:spPr>
              <a:xfrm>
                <a:off x="6531925" y="4266767"/>
                <a:ext cx="413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C6B0D662-43D4-4041-9BB2-57589A476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25" y="4266767"/>
                <a:ext cx="41389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DB70F180-B407-4A4E-ACCA-DB99F9978E04}"/>
                  </a:ext>
                </a:extLst>
              </p:cNvPr>
              <p:cNvSpPr/>
              <p:nvPr/>
            </p:nvSpPr>
            <p:spPr>
              <a:xfrm>
                <a:off x="8137488" y="4267396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DB70F180-B407-4A4E-ACCA-DB99F9978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488" y="4267396"/>
                <a:ext cx="4219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7" name="表格 156">
            <a:extLst>
              <a:ext uri="{FF2B5EF4-FFF2-40B4-BE49-F238E27FC236}">
                <a16:creationId xmlns:a16="http://schemas.microsoft.com/office/drawing/2014/main" id="{C4845332-BA1D-4784-977D-846C499B7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379885"/>
              </p:ext>
            </p:extLst>
          </p:nvPr>
        </p:nvGraphicFramePr>
        <p:xfrm>
          <a:off x="8580146" y="4260003"/>
          <a:ext cx="967684" cy="360000"/>
        </p:xfrm>
        <a:graphic>
          <a:graphicData uri="http://schemas.openxmlformats.org/drawingml/2006/table">
            <a:tbl>
              <a:tblPr firstRow="1" bandRow="1"/>
              <a:tblGrid>
                <a:gridCol w="483842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3842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58" name="橢圓 157">
            <a:extLst>
              <a:ext uri="{FF2B5EF4-FFF2-40B4-BE49-F238E27FC236}">
                <a16:creationId xmlns:a16="http://schemas.microsoft.com/office/drawing/2014/main" id="{1FAF0FCE-0B9F-4F40-A2B0-210CB9BF644F}"/>
              </a:ext>
            </a:extLst>
          </p:cNvPr>
          <p:cNvSpPr/>
          <p:nvPr/>
        </p:nvSpPr>
        <p:spPr>
          <a:xfrm>
            <a:off x="9022803" y="45616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9" name="表格 158">
            <a:extLst>
              <a:ext uri="{FF2B5EF4-FFF2-40B4-BE49-F238E27FC236}">
                <a16:creationId xmlns:a16="http://schemas.microsoft.com/office/drawing/2014/main" id="{0AA3D4C8-5B69-4AAB-940C-5C019F5C0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419043"/>
              </p:ext>
            </p:extLst>
          </p:nvPr>
        </p:nvGraphicFramePr>
        <p:xfrm>
          <a:off x="9939597" y="4260003"/>
          <a:ext cx="967684" cy="360000"/>
        </p:xfrm>
        <a:graphic>
          <a:graphicData uri="http://schemas.openxmlformats.org/drawingml/2006/table">
            <a:tbl>
              <a:tblPr firstRow="1" bandRow="1"/>
              <a:tblGrid>
                <a:gridCol w="483842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3842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31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0" name="橢圓 159">
            <a:extLst>
              <a:ext uri="{FF2B5EF4-FFF2-40B4-BE49-F238E27FC236}">
                <a16:creationId xmlns:a16="http://schemas.microsoft.com/office/drawing/2014/main" id="{04E72198-E3C4-4801-9B90-888FD9FA93B7}"/>
              </a:ext>
            </a:extLst>
          </p:cNvPr>
          <p:cNvSpPr/>
          <p:nvPr/>
        </p:nvSpPr>
        <p:spPr>
          <a:xfrm>
            <a:off x="10382254" y="45616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0976AACF-777A-4F35-AE1F-FC3A4648056E}"/>
                  </a:ext>
                </a:extLst>
              </p:cNvPr>
              <p:cNvSpPr/>
              <p:nvPr/>
            </p:nvSpPr>
            <p:spPr>
              <a:xfrm>
                <a:off x="9525700" y="4260003"/>
                <a:ext cx="413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0976AACF-777A-4F35-AE1F-FC3A46480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700" y="4260003"/>
                <a:ext cx="41389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C9F105A4-E4BD-4B12-8C0D-AA41C6B49DC5}"/>
                  </a:ext>
                </a:extLst>
              </p:cNvPr>
              <p:cNvSpPr/>
              <p:nvPr/>
            </p:nvSpPr>
            <p:spPr>
              <a:xfrm>
                <a:off x="2189247" y="4265603"/>
                <a:ext cx="4219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C9F105A4-E4BD-4B12-8C0D-AA41C6B49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247" y="4265603"/>
                <a:ext cx="4219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01CA802E-A8C0-4B5E-9265-01158E0FF49F}"/>
              </a:ext>
            </a:extLst>
          </p:cNvPr>
          <p:cNvSpPr/>
          <p:nvPr/>
        </p:nvSpPr>
        <p:spPr>
          <a:xfrm>
            <a:off x="2121589" y="4614967"/>
            <a:ext cx="16626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b="1" dirty="0" err="1">
                <a:solidFill>
                  <a:srgbClr val="EE5496"/>
                </a:solidFill>
                <a:effectLst/>
              </a:rPr>
              <a:t>ac_fixed</a:t>
            </a:r>
            <a:r>
              <a:rPr lang="en-US" altLang="zh-TW" sz="1500" b="1" dirty="0">
                <a:solidFill>
                  <a:srgbClr val="EE5496"/>
                </a:solidFill>
                <a:effectLst/>
              </a:rPr>
              <a:t>&lt;64,32&gt;</a:t>
            </a:r>
            <a:endParaRPr lang="zh-TW" altLang="en-US" sz="1500" b="1" dirty="0">
              <a:solidFill>
                <a:srgbClr val="EE5496"/>
              </a:solidFill>
              <a:effectLst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C9A04CD7-50EF-4E22-9B47-20E971850632}"/>
              </a:ext>
            </a:extLst>
          </p:cNvPr>
          <p:cNvSpPr/>
          <p:nvPr/>
        </p:nvSpPr>
        <p:spPr>
          <a:xfrm>
            <a:off x="3759915" y="4613755"/>
            <a:ext cx="155523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00" b="1" dirty="0" err="1">
                <a:solidFill>
                  <a:srgbClr val="EE5496"/>
                </a:solidFill>
                <a:effectLst/>
              </a:rPr>
              <a:t>ac_fixed</a:t>
            </a:r>
            <a:r>
              <a:rPr lang="en-US" altLang="zh-TW" sz="1500" b="1" dirty="0">
                <a:solidFill>
                  <a:srgbClr val="EE5496"/>
                </a:solidFill>
                <a:effectLst/>
              </a:rPr>
              <a:t>&lt;32,1&gt;</a:t>
            </a:r>
            <a:endParaRPr lang="zh-TW" altLang="en-US" sz="1500" b="1" dirty="0">
              <a:solidFill>
                <a:srgbClr val="EE5496"/>
              </a:solidFill>
              <a:effectLst/>
            </a:endParaRPr>
          </a:p>
        </p:txBody>
      </p:sp>
      <p:graphicFrame>
        <p:nvGraphicFramePr>
          <p:cNvPr id="164" name="表格 163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489751"/>
              </p:ext>
            </p:extLst>
          </p:nvPr>
        </p:nvGraphicFramePr>
        <p:xfrm>
          <a:off x="749635" y="4258518"/>
          <a:ext cx="1447200" cy="360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橢圓 164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1192292" y="456013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6D350F-18DB-46E9-89ED-1C3565AD4D00}"/>
              </a:ext>
            </a:extLst>
          </p:cNvPr>
          <p:cNvSpPr txBox="1"/>
          <p:nvPr/>
        </p:nvSpPr>
        <p:spPr>
          <a:xfrm>
            <a:off x="445958" y="4949959"/>
            <a:ext cx="2281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009242"/>
                </a:solidFill>
              </a:rPr>
              <a:t>tensor_long_pixel_t</a:t>
            </a:r>
            <a:endParaRPr lang="en-US" altLang="zh-TW" dirty="0">
              <a:solidFill>
                <a:srgbClr val="009242"/>
              </a:solidFill>
            </a:endParaRPr>
          </a:p>
          <a:p>
            <a:r>
              <a:rPr lang="en-US" altLang="zh-TW" dirty="0" err="1">
                <a:solidFill>
                  <a:srgbClr val="009242"/>
                </a:solidFill>
              </a:rPr>
              <a:t>ac_fixed</a:t>
            </a:r>
            <a:r>
              <a:rPr lang="en-US" altLang="zh-TW" dirty="0">
                <a:solidFill>
                  <a:srgbClr val="009242"/>
                </a:solidFill>
              </a:rPr>
              <a:t>&lt;64+32,32&gt;</a:t>
            </a:r>
            <a:endParaRPr lang="zh-TW" altLang="en-US" dirty="0">
              <a:solidFill>
                <a:srgbClr val="009242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DEC6232-CB81-4505-9F97-064CF549924D}"/>
              </a:ext>
            </a:extLst>
          </p:cNvPr>
          <p:cNvCxnSpPr/>
          <p:nvPr/>
        </p:nvCxnSpPr>
        <p:spPr>
          <a:xfrm>
            <a:off x="1465332" y="4649073"/>
            <a:ext cx="0" cy="382283"/>
          </a:xfrm>
          <a:prstGeom prst="straightConnector1">
            <a:avLst/>
          </a:prstGeom>
          <a:ln w="28575">
            <a:solidFill>
              <a:srgbClr val="0092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6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9" grpId="0" animBg="1"/>
      <p:bldP spid="5" grpId="0"/>
      <p:bldP spid="130" grpId="0"/>
      <p:bldP spid="146" grpId="0" animBg="1"/>
      <p:bldP spid="154" grpId="0" animBg="1"/>
      <p:bldP spid="155" grpId="0"/>
      <p:bldP spid="156" grpId="0"/>
      <p:bldP spid="158" grpId="0" animBg="1"/>
      <p:bldP spid="160" grpId="0" animBg="1"/>
      <p:bldP spid="161" grpId="0"/>
      <p:bldP spid="162" grpId="0"/>
      <p:bldP spid="7" grpId="0"/>
      <p:bldP spid="163" grpId="0"/>
      <p:bldP spid="165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6713C3-8710-4B9E-BCDE-C3DFB89FDEFA}"/>
              </a:ext>
            </a:extLst>
          </p:cNvPr>
          <p:cNvSpPr/>
          <p:nvPr/>
        </p:nvSpPr>
        <p:spPr>
          <a:xfrm>
            <a:off x="653642" y="5822758"/>
            <a:ext cx="153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CF6C3B-679E-4FD7-9ED4-25F7AA219007}"/>
              </a:ext>
            </a:extLst>
          </p:cNvPr>
          <p:cNvSpPr/>
          <p:nvPr/>
        </p:nvSpPr>
        <p:spPr>
          <a:xfrm>
            <a:off x="2083494" y="5822758"/>
            <a:ext cx="58448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&lt;64,32</a:t>
            </a:r>
            <a:r>
              <a:rPr lang="en-US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tensor_int_pixel_t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fr-FR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ac_int&lt;32&gt;[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shift_t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&lt;ac::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nbits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&lt;(64+32)*2+(32*2)&gt;::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val</a:t>
            </a:r>
            <a:r>
              <a:rPr lang="en-US" altLang="zh-TW" sz="1000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,false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3642" y="2763641"/>
            <a:ext cx="11321262" cy="3093154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endParaRPr lang="zh-TW" altLang="en-US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64" name="!!A0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47384"/>
              </p:ext>
            </p:extLst>
          </p:nvPr>
        </p:nvGraphicFramePr>
        <p:xfrm>
          <a:off x="2434722" y="2990909"/>
          <a:ext cx="1447200" cy="360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!!D0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2898717" y="330671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!!A1">
            <a:extLst>
              <a:ext uri="{FF2B5EF4-FFF2-40B4-BE49-F238E27FC236}">
                <a16:creationId xmlns:a16="http://schemas.microsoft.com/office/drawing/2014/main" id="{B9F93E29-83C4-4E9F-8A01-6D674D0D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62118"/>
              </p:ext>
            </p:extLst>
          </p:nvPr>
        </p:nvGraphicFramePr>
        <p:xfrm>
          <a:off x="2434722" y="3427967"/>
          <a:ext cx="1447200" cy="360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3" name="!!D1">
            <a:extLst>
              <a:ext uri="{FF2B5EF4-FFF2-40B4-BE49-F238E27FC236}">
                <a16:creationId xmlns:a16="http://schemas.microsoft.com/office/drawing/2014/main" id="{AB11CD35-9E09-430F-AF5E-8BDB113E152D}"/>
              </a:ext>
            </a:extLst>
          </p:cNvPr>
          <p:cNvSpPr/>
          <p:nvPr/>
        </p:nvSpPr>
        <p:spPr>
          <a:xfrm>
            <a:off x="2898717" y="374377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!!A2">
            <a:extLst>
              <a:ext uri="{FF2B5EF4-FFF2-40B4-BE49-F238E27FC236}">
                <a16:creationId xmlns:a16="http://schemas.microsoft.com/office/drawing/2014/main" id="{0246C12C-4AD7-46AE-88C6-4CF4CE12E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82698"/>
              </p:ext>
            </p:extLst>
          </p:nvPr>
        </p:nvGraphicFramePr>
        <p:xfrm>
          <a:off x="2434722" y="3890627"/>
          <a:ext cx="1447200" cy="360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5" name="!!D2">
            <a:extLst>
              <a:ext uri="{FF2B5EF4-FFF2-40B4-BE49-F238E27FC236}">
                <a16:creationId xmlns:a16="http://schemas.microsoft.com/office/drawing/2014/main" id="{0997CF61-E5C9-4FB6-B9E4-6CF9CE18F6F6}"/>
              </a:ext>
            </a:extLst>
          </p:cNvPr>
          <p:cNvSpPr/>
          <p:nvPr/>
        </p:nvSpPr>
        <p:spPr>
          <a:xfrm>
            <a:off x="2898717" y="420643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!!A3">
            <a:extLst>
              <a:ext uri="{FF2B5EF4-FFF2-40B4-BE49-F238E27FC236}">
                <a16:creationId xmlns:a16="http://schemas.microsoft.com/office/drawing/2014/main" id="{137E724C-4956-4BD2-890F-E66B4769A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85312"/>
              </p:ext>
            </p:extLst>
          </p:nvPr>
        </p:nvGraphicFramePr>
        <p:xfrm>
          <a:off x="2434722" y="4327685"/>
          <a:ext cx="1447200" cy="360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7" name="!!D3">
            <a:extLst>
              <a:ext uri="{FF2B5EF4-FFF2-40B4-BE49-F238E27FC236}">
                <a16:creationId xmlns:a16="http://schemas.microsoft.com/office/drawing/2014/main" id="{899D1304-4231-4E5A-8255-3A0615B2FC7D}"/>
              </a:ext>
            </a:extLst>
          </p:cNvPr>
          <p:cNvSpPr/>
          <p:nvPr/>
        </p:nvSpPr>
        <p:spPr>
          <a:xfrm>
            <a:off x="2898717" y="4643492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!!A4">
            <a:extLst>
              <a:ext uri="{FF2B5EF4-FFF2-40B4-BE49-F238E27FC236}">
                <a16:creationId xmlns:a16="http://schemas.microsoft.com/office/drawing/2014/main" id="{F7D2451E-51A4-4993-BDB6-E564A9EEB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3805"/>
              </p:ext>
            </p:extLst>
          </p:nvPr>
        </p:nvGraphicFramePr>
        <p:xfrm>
          <a:off x="2434722" y="4796407"/>
          <a:ext cx="1447200" cy="360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9" name="!!D4">
            <a:extLst>
              <a:ext uri="{FF2B5EF4-FFF2-40B4-BE49-F238E27FC236}">
                <a16:creationId xmlns:a16="http://schemas.microsoft.com/office/drawing/2014/main" id="{835A23A6-ED50-4DF6-A628-8BD94BB0D0E4}"/>
              </a:ext>
            </a:extLst>
          </p:cNvPr>
          <p:cNvSpPr/>
          <p:nvPr/>
        </p:nvSpPr>
        <p:spPr>
          <a:xfrm>
            <a:off x="2898717" y="511221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0" name="!!A5">
            <a:extLst>
              <a:ext uri="{FF2B5EF4-FFF2-40B4-BE49-F238E27FC236}">
                <a16:creationId xmlns:a16="http://schemas.microsoft.com/office/drawing/2014/main" id="{E275E28C-1C29-4BD9-A130-55A54D043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441968"/>
              </p:ext>
            </p:extLst>
          </p:nvPr>
        </p:nvGraphicFramePr>
        <p:xfrm>
          <a:off x="2434722" y="5233465"/>
          <a:ext cx="1447200" cy="360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51" name="!!D5">
            <a:extLst>
              <a:ext uri="{FF2B5EF4-FFF2-40B4-BE49-F238E27FC236}">
                <a16:creationId xmlns:a16="http://schemas.microsoft.com/office/drawing/2014/main" id="{6F8D4F4D-3142-4841-A811-E3D43D1EB677}"/>
              </a:ext>
            </a:extLst>
          </p:cNvPr>
          <p:cNvSpPr/>
          <p:nvPr/>
        </p:nvSpPr>
        <p:spPr>
          <a:xfrm>
            <a:off x="2898717" y="5549272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97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2C514977-9210-4785-8B78-CDE0BAE03876}"/>
              </a:ext>
            </a:extLst>
          </p:cNvPr>
          <p:cNvSpPr/>
          <p:nvPr/>
        </p:nvSpPr>
        <p:spPr>
          <a:xfrm>
            <a:off x="1031003" y="1087665"/>
            <a:ext cx="10560361" cy="5404670"/>
          </a:xfrm>
          <a:prstGeom prst="roundRect">
            <a:avLst>
              <a:gd name="adj" fmla="val 842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Brief background introduction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CF66B5D-5E6A-48A1-B279-4674C90C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18" y="1327650"/>
            <a:ext cx="9158276" cy="4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6713C3-8710-4B9E-BCDE-C3DFB89FDEFA}"/>
              </a:ext>
            </a:extLst>
          </p:cNvPr>
          <p:cNvSpPr/>
          <p:nvPr/>
        </p:nvSpPr>
        <p:spPr>
          <a:xfrm>
            <a:off x="653642" y="5822758"/>
            <a:ext cx="153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CF6C3B-679E-4FD7-9ED4-25F7AA219007}"/>
              </a:ext>
            </a:extLst>
          </p:cNvPr>
          <p:cNvSpPr/>
          <p:nvPr/>
        </p:nvSpPr>
        <p:spPr>
          <a:xfrm>
            <a:off x="2083494" y="5822758"/>
            <a:ext cx="58448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&lt;64,32</a:t>
            </a:r>
            <a:r>
              <a:rPr lang="en-US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tensor_int_pixel_t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fr-FR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ac_int&lt;32&gt;[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shift_t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&lt;ac::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nbits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&lt;(64+32)*2+(32*2)&gt;::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val</a:t>
            </a:r>
            <a:r>
              <a:rPr lang="en-US" altLang="zh-TW" sz="1000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,false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3642" y="2763641"/>
            <a:ext cx="11321262" cy="3093154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endParaRPr lang="zh-TW" altLang="en-US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64" name="!!A0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784161"/>
              </p:ext>
            </p:extLst>
          </p:nvPr>
        </p:nvGraphicFramePr>
        <p:xfrm>
          <a:off x="2434721" y="299090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!!D0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10463035" y="330671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!!A1">
            <a:extLst>
              <a:ext uri="{FF2B5EF4-FFF2-40B4-BE49-F238E27FC236}">
                <a16:creationId xmlns:a16="http://schemas.microsoft.com/office/drawing/2014/main" id="{FD48F3FA-CC21-40F9-9AA2-75F3EB904F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42003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3" name="!!D1">
            <a:extLst>
              <a:ext uri="{FF2B5EF4-FFF2-40B4-BE49-F238E27FC236}">
                <a16:creationId xmlns:a16="http://schemas.microsoft.com/office/drawing/2014/main" id="{E70C4DA7-487B-4B49-86EA-044A91D8F76D}"/>
              </a:ext>
            </a:extLst>
          </p:cNvPr>
          <p:cNvSpPr/>
          <p:nvPr/>
        </p:nvSpPr>
        <p:spPr>
          <a:xfrm>
            <a:off x="10463035" y="373584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!!A2">
            <a:extLst>
              <a:ext uri="{FF2B5EF4-FFF2-40B4-BE49-F238E27FC236}">
                <a16:creationId xmlns:a16="http://schemas.microsoft.com/office/drawing/2014/main" id="{8135F08C-CE48-4E42-B2BE-F876F41F73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85410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5" name="!!D2">
            <a:extLst>
              <a:ext uri="{FF2B5EF4-FFF2-40B4-BE49-F238E27FC236}">
                <a16:creationId xmlns:a16="http://schemas.microsoft.com/office/drawing/2014/main" id="{AD5A91F6-41FF-4A71-99F3-4F73E5A0418E}"/>
              </a:ext>
            </a:extLst>
          </p:cNvPr>
          <p:cNvSpPr/>
          <p:nvPr/>
        </p:nvSpPr>
        <p:spPr>
          <a:xfrm>
            <a:off x="10463035" y="41699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!!A3">
            <a:extLst>
              <a:ext uri="{FF2B5EF4-FFF2-40B4-BE49-F238E27FC236}">
                <a16:creationId xmlns:a16="http://schemas.microsoft.com/office/drawing/2014/main" id="{00CC5FEC-A1F1-4ECC-BF69-31F84DF76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301373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7" name="!!D3">
            <a:extLst>
              <a:ext uri="{FF2B5EF4-FFF2-40B4-BE49-F238E27FC236}">
                <a16:creationId xmlns:a16="http://schemas.microsoft.com/office/drawing/2014/main" id="{B7DC5CAE-8585-4AE6-9385-AA5EF47B9902}"/>
              </a:ext>
            </a:extLst>
          </p:cNvPr>
          <p:cNvSpPr/>
          <p:nvPr/>
        </p:nvSpPr>
        <p:spPr>
          <a:xfrm>
            <a:off x="10463035" y="461718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!!A4">
            <a:extLst>
              <a:ext uri="{FF2B5EF4-FFF2-40B4-BE49-F238E27FC236}">
                <a16:creationId xmlns:a16="http://schemas.microsoft.com/office/drawing/2014/main" id="{BDEB2E4E-4142-492F-8660-5ECEF135C0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749957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9" name="!!D4">
            <a:extLst>
              <a:ext uri="{FF2B5EF4-FFF2-40B4-BE49-F238E27FC236}">
                <a16:creationId xmlns:a16="http://schemas.microsoft.com/office/drawing/2014/main" id="{675A338C-560D-484E-B283-2CD0F4CAC052}"/>
              </a:ext>
            </a:extLst>
          </p:cNvPr>
          <p:cNvSpPr/>
          <p:nvPr/>
        </p:nvSpPr>
        <p:spPr>
          <a:xfrm>
            <a:off x="10463035" y="506576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0" name="!!A5">
            <a:extLst>
              <a:ext uri="{FF2B5EF4-FFF2-40B4-BE49-F238E27FC236}">
                <a16:creationId xmlns:a16="http://schemas.microsoft.com/office/drawing/2014/main" id="{C18AB325-73FC-44F4-B738-D9C9A39C1D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521589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51" name="!!D5">
            <a:extLst>
              <a:ext uri="{FF2B5EF4-FFF2-40B4-BE49-F238E27FC236}">
                <a16:creationId xmlns:a16="http://schemas.microsoft.com/office/drawing/2014/main" id="{C4D856D7-20B7-4544-8FAF-6412170F3C19}"/>
              </a:ext>
            </a:extLst>
          </p:cNvPr>
          <p:cNvSpPr/>
          <p:nvPr/>
        </p:nvSpPr>
        <p:spPr>
          <a:xfrm>
            <a:off x="10463035" y="553170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671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3642" y="2763641"/>
            <a:ext cx="11321262" cy="4016484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64" name="!!A0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89320"/>
              </p:ext>
            </p:extLst>
          </p:nvPr>
        </p:nvGraphicFramePr>
        <p:xfrm>
          <a:off x="2434721" y="299090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!!D0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10463035" y="330671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!!A1">
            <a:extLst>
              <a:ext uri="{FF2B5EF4-FFF2-40B4-BE49-F238E27FC236}">
                <a16:creationId xmlns:a16="http://schemas.microsoft.com/office/drawing/2014/main" id="{FD48F3FA-CC21-40F9-9AA2-75F3EB904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394201"/>
              </p:ext>
            </p:extLst>
          </p:nvPr>
        </p:nvGraphicFramePr>
        <p:xfrm>
          <a:off x="2434721" y="342003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3" name="!!D1">
            <a:extLst>
              <a:ext uri="{FF2B5EF4-FFF2-40B4-BE49-F238E27FC236}">
                <a16:creationId xmlns:a16="http://schemas.microsoft.com/office/drawing/2014/main" id="{E70C4DA7-487B-4B49-86EA-044A91D8F76D}"/>
              </a:ext>
            </a:extLst>
          </p:cNvPr>
          <p:cNvSpPr/>
          <p:nvPr/>
        </p:nvSpPr>
        <p:spPr>
          <a:xfrm>
            <a:off x="10463035" y="373584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!!A2">
            <a:extLst>
              <a:ext uri="{FF2B5EF4-FFF2-40B4-BE49-F238E27FC236}">
                <a16:creationId xmlns:a16="http://schemas.microsoft.com/office/drawing/2014/main" id="{8135F08C-CE48-4E42-B2BE-F876F41F7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234046"/>
              </p:ext>
            </p:extLst>
          </p:nvPr>
        </p:nvGraphicFramePr>
        <p:xfrm>
          <a:off x="2434721" y="385410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5" name="!!D2">
            <a:extLst>
              <a:ext uri="{FF2B5EF4-FFF2-40B4-BE49-F238E27FC236}">
                <a16:creationId xmlns:a16="http://schemas.microsoft.com/office/drawing/2014/main" id="{AD5A91F6-41FF-4A71-99F3-4F73E5A0418E}"/>
              </a:ext>
            </a:extLst>
          </p:cNvPr>
          <p:cNvSpPr/>
          <p:nvPr/>
        </p:nvSpPr>
        <p:spPr>
          <a:xfrm>
            <a:off x="10463035" y="41699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!!A3">
            <a:extLst>
              <a:ext uri="{FF2B5EF4-FFF2-40B4-BE49-F238E27FC236}">
                <a16:creationId xmlns:a16="http://schemas.microsoft.com/office/drawing/2014/main" id="{00CC5FEC-A1F1-4ECC-BF69-31F84DF76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281289"/>
              </p:ext>
            </p:extLst>
          </p:nvPr>
        </p:nvGraphicFramePr>
        <p:xfrm>
          <a:off x="2434721" y="4301373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7" name="!!D3">
            <a:extLst>
              <a:ext uri="{FF2B5EF4-FFF2-40B4-BE49-F238E27FC236}">
                <a16:creationId xmlns:a16="http://schemas.microsoft.com/office/drawing/2014/main" id="{B7DC5CAE-8585-4AE6-9385-AA5EF47B9902}"/>
              </a:ext>
            </a:extLst>
          </p:cNvPr>
          <p:cNvSpPr/>
          <p:nvPr/>
        </p:nvSpPr>
        <p:spPr>
          <a:xfrm>
            <a:off x="10463035" y="461718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!!A4">
            <a:extLst>
              <a:ext uri="{FF2B5EF4-FFF2-40B4-BE49-F238E27FC236}">
                <a16:creationId xmlns:a16="http://schemas.microsoft.com/office/drawing/2014/main" id="{BDEB2E4E-4142-492F-8660-5ECEF135C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730929"/>
              </p:ext>
            </p:extLst>
          </p:nvPr>
        </p:nvGraphicFramePr>
        <p:xfrm>
          <a:off x="2434721" y="4749957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9" name="!!D4">
            <a:extLst>
              <a:ext uri="{FF2B5EF4-FFF2-40B4-BE49-F238E27FC236}">
                <a16:creationId xmlns:a16="http://schemas.microsoft.com/office/drawing/2014/main" id="{675A338C-560D-484E-B283-2CD0F4CAC052}"/>
              </a:ext>
            </a:extLst>
          </p:cNvPr>
          <p:cNvSpPr/>
          <p:nvPr/>
        </p:nvSpPr>
        <p:spPr>
          <a:xfrm>
            <a:off x="10463035" y="506576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0" name="!!A5">
            <a:extLst>
              <a:ext uri="{FF2B5EF4-FFF2-40B4-BE49-F238E27FC236}">
                <a16:creationId xmlns:a16="http://schemas.microsoft.com/office/drawing/2014/main" id="{C18AB325-73FC-44F4-B738-D9C9A39C1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846142"/>
              </p:ext>
            </p:extLst>
          </p:nvPr>
        </p:nvGraphicFramePr>
        <p:xfrm>
          <a:off x="2434721" y="521589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51" name="!!D5">
            <a:extLst>
              <a:ext uri="{FF2B5EF4-FFF2-40B4-BE49-F238E27FC236}">
                <a16:creationId xmlns:a16="http://schemas.microsoft.com/office/drawing/2014/main" id="{C4D856D7-20B7-4544-8FAF-6412170F3C19}"/>
              </a:ext>
            </a:extLst>
          </p:cNvPr>
          <p:cNvSpPr/>
          <p:nvPr/>
        </p:nvSpPr>
        <p:spPr>
          <a:xfrm>
            <a:off x="10463035" y="553170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ECAC47B-B8CF-4E59-998F-8C5594AE17FB}"/>
              </a:ext>
            </a:extLst>
          </p:cNvPr>
          <p:cNvCxnSpPr/>
          <p:nvPr/>
        </p:nvCxnSpPr>
        <p:spPr>
          <a:xfrm>
            <a:off x="653642" y="4040644"/>
            <a:ext cx="10983769" cy="0"/>
          </a:xfrm>
          <a:prstGeom prst="line">
            <a:avLst/>
          </a:prstGeom>
          <a:ln w="38100">
            <a:solidFill>
              <a:srgbClr val="EE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463BE1-F1DC-4511-92C8-F1036C7192F8}"/>
              </a:ext>
            </a:extLst>
          </p:cNvPr>
          <p:cNvSpPr txBox="1"/>
          <p:nvPr/>
        </p:nvSpPr>
        <p:spPr>
          <a:xfrm>
            <a:off x="84318" y="3769856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280F705-B069-4D81-BD37-64EB83F5F7C0}"/>
              </a:ext>
            </a:extLst>
          </p:cNvPr>
          <p:cNvSpPr txBox="1"/>
          <p:nvPr/>
        </p:nvSpPr>
        <p:spPr>
          <a:xfrm>
            <a:off x="11462202" y="3689149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232C2A2-6FC2-4F25-B89E-FCC45764197E}"/>
              </a:ext>
            </a:extLst>
          </p:cNvPr>
          <p:cNvSpPr/>
          <p:nvPr/>
        </p:nvSpPr>
        <p:spPr>
          <a:xfrm>
            <a:off x="2712721" y="5243619"/>
            <a:ext cx="6003894" cy="297954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A76D201-4E14-4ADE-A179-8294D3D0BDE6}"/>
              </a:ext>
            </a:extLst>
          </p:cNvPr>
          <p:cNvSpPr txBox="1"/>
          <p:nvPr/>
        </p:nvSpPr>
        <p:spPr>
          <a:xfrm>
            <a:off x="1901847" y="5922949"/>
            <a:ext cx="441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9242"/>
                </a:solidFill>
              </a:rPr>
              <a:t>Does NOT provide any useful information</a:t>
            </a:r>
            <a:endParaRPr lang="zh-TW" altLang="en-US" dirty="0">
              <a:solidFill>
                <a:srgbClr val="009242"/>
              </a:solidFill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E85359D5-4D27-41FA-A1C5-821CD53DC23E}"/>
              </a:ext>
            </a:extLst>
          </p:cNvPr>
          <p:cNvCxnSpPr>
            <a:cxnSpLocks/>
          </p:cNvCxnSpPr>
          <p:nvPr/>
        </p:nvCxnSpPr>
        <p:spPr>
          <a:xfrm>
            <a:off x="3803212" y="5531705"/>
            <a:ext cx="0" cy="437558"/>
          </a:xfrm>
          <a:prstGeom prst="straightConnector1">
            <a:avLst/>
          </a:prstGeom>
          <a:ln w="38100">
            <a:solidFill>
              <a:srgbClr val="0092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20CB2938-B498-48BF-BB34-2AC380117527}"/>
              </a:ext>
            </a:extLst>
          </p:cNvPr>
          <p:cNvSpPr/>
          <p:nvPr/>
        </p:nvSpPr>
        <p:spPr>
          <a:xfrm>
            <a:off x="8723598" y="5227580"/>
            <a:ext cx="2738591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502EBAE1-6F84-47E1-A9A2-E15C1D48DC52}"/>
              </a:ext>
            </a:extLst>
          </p:cNvPr>
          <p:cNvCxnSpPr>
            <a:cxnSpLocks/>
          </p:cNvCxnSpPr>
          <p:nvPr/>
        </p:nvCxnSpPr>
        <p:spPr>
          <a:xfrm>
            <a:off x="10138223" y="5562402"/>
            <a:ext cx="0" cy="437558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2B2C574-5A2E-419E-9CA3-DE067EA0C8E5}"/>
              </a:ext>
            </a:extLst>
          </p:cNvPr>
          <p:cNvSpPr txBox="1"/>
          <p:nvPr/>
        </p:nvSpPr>
        <p:spPr>
          <a:xfrm>
            <a:off x="8601644" y="5936395"/>
            <a:ext cx="295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7030A0"/>
                </a:solidFill>
              </a:rPr>
              <a:t>The value is so small that LSB is also important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142C5022-DF70-49AA-BF13-A12D6CF1B351}"/>
              </a:ext>
            </a:extLst>
          </p:cNvPr>
          <p:cNvSpPr/>
          <p:nvPr/>
        </p:nvSpPr>
        <p:spPr>
          <a:xfrm>
            <a:off x="2692636" y="4780119"/>
            <a:ext cx="2260364" cy="297954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E449BC75-FA02-44B9-86EB-E72CCBD3D1A8}"/>
              </a:ext>
            </a:extLst>
          </p:cNvPr>
          <p:cNvSpPr/>
          <p:nvPr/>
        </p:nvSpPr>
        <p:spPr>
          <a:xfrm>
            <a:off x="2692636" y="4323317"/>
            <a:ext cx="3003088" cy="297954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67D4E7CC-7F4F-4E80-A61B-284732E63FB2}"/>
              </a:ext>
            </a:extLst>
          </p:cNvPr>
          <p:cNvSpPr/>
          <p:nvPr/>
        </p:nvSpPr>
        <p:spPr>
          <a:xfrm>
            <a:off x="2712721" y="3454470"/>
            <a:ext cx="2754628" cy="297954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F0A9A60C-1227-480F-9702-5DBCAC527763}"/>
              </a:ext>
            </a:extLst>
          </p:cNvPr>
          <p:cNvSpPr/>
          <p:nvPr/>
        </p:nvSpPr>
        <p:spPr>
          <a:xfrm>
            <a:off x="2712720" y="3022686"/>
            <a:ext cx="3738871" cy="297954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FDDAC62-5270-4526-A2EE-E333F97766AE}"/>
              </a:ext>
            </a:extLst>
          </p:cNvPr>
          <p:cNvSpPr/>
          <p:nvPr/>
        </p:nvSpPr>
        <p:spPr>
          <a:xfrm>
            <a:off x="2458812" y="2996916"/>
            <a:ext cx="225741" cy="2565485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D345F6-55D2-4DED-926D-415E2ED01D92}"/>
              </a:ext>
            </a:extLst>
          </p:cNvPr>
          <p:cNvSpPr txBox="1"/>
          <p:nvPr/>
        </p:nvSpPr>
        <p:spPr>
          <a:xfrm>
            <a:off x="2086669" y="55415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sign bit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21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5" grpId="0"/>
      <p:bldP spid="8" grpId="0" animBg="1"/>
      <p:bldP spid="57" grpId="0"/>
      <p:bldP spid="61" grpId="0" animBg="1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4" name="!!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3642" y="2763641"/>
            <a:ext cx="11321262" cy="4016484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64" name="!!A0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893077"/>
              </p:ext>
            </p:extLst>
          </p:nvPr>
        </p:nvGraphicFramePr>
        <p:xfrm>
          <a:off x="2434721" y="299090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!!D0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10463035" y="330671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!!A1">
            <a:extLst>
              <a:ext uri="{FF2B5EF4-FFF2-40B4-BE49-F238E27FC236}">
                <a16:creationId xmlns:a16="http://schemas.microsoft.com/office/drawing/2014/main" id="{FD48F3FA-CC21-40F9-9AA2-75F3EB904F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42003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3" name="!!D1">
            <a:extLst>
              <a:ext uri="{FF2B5EF4-FFF2-40B4-BE49-F238E27FC236}">
                <a16:creationId xmlns:a16="http://schemas.microsoft.com/office/drawing/2014/main" id="{E70C4DA7-487B-4B49-86EA-044A91D8F76D}"/>
              </a:ext>
            </a:extLst>
          </p:cNvPr>
          <p:cNvSpPr/>
          <p:nvPr/>
        </p:nvSpPr>
        <p:spPr>
          <a:xfrm>
            <a:off x="10463035" y="373584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!!A2">
            <a:extLst>
              <a:ext uri="{FF2B5EF4-FFF2-40B4-BE49-F238E27FC236}">
                <a16:creationId xmlns:a16="http://schemas.microsoft.com/office/drawing/2014/main" id="{8135F08C-CE48-4E42-B2BE-F876F41F73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85410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5" name="!!D2">
            <a:extLst>
              <a:ext uri="{FF2B5EF4-FFF2-40B4-BE49-F238E27FC236}">
                <a16:creationId xmlns:a16="http://schemas.microsoft.com/office/drawing/2014/main" id="{AD5A91F6-41FF-4A71-99F3-4F73E5A0418E}"/>
              </a:ext>
            </a:extLst>
          </p:cNvPr>
          <p:cNvSpPr/>
          <p:nvPr/>
        </p:nvSpPr>
        <p:spPr>
          <a:xfrm>
            <a:off x="10463035" y="41699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!!A3">
            <a:extLst>
              <a:ext uri="{FF2B5EF4-FFF2-40B4-BE49-F238E27FC236}">
                <a16:creationId xmlns:a16="http://schemas.microsoft.com/office/drawing/2014/main" id="{00CC5FEC-A1F1-4ECC-BF69-31F84DF76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301373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7" name="!!D3">
            <a:extLst>
              <a:ext uri="{FF2B5EF4-FFF2-40B4-BE49-F238E27FC236}">
                <a16:creationId xmlns:a16="http://schemas.microsoft.com/office/drawing/2014/main" id="{B7DC5CAE-8585-4AE6-9385-AA5EF47B9902}"/>
              </a:ext>
            </a:extLst>
          </p:cNvPr>
          <p:cNvSpPr/>
          <p:nvPr/>
        </p:nvSpPr>
        <p:spPr>
          <a:xfrm>
            <a:off x="10463035" y="461718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!!A4">
            <a:extLst>
              <a:ext uri="{FF2B5EF4-FFF2-40B4-BE49-F238E27FC236}">
                <a16:creationId xmlns:a16="http://schemas.microsoft.com/office/drawing/2014/main" id="{BDEB2E4E-4142-492F-8660-5ECEF135C0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749957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9" name="!!D4">
            <a:extLst>
              <a:ext uri="{FF2B5EF4-FFF2-40B4-BE49-F238E27FC236}">
                <a16:creationId xmlns:a16="http://schemas.microsoft.com/office/drawing/2014/main" id="{675A338C-560D-484E-B283-2CD0F4CAC052}"/>
              </a:ext>
            </a:extLst>
          </p:cNvPr>
          <p:cNvSpPr/>
          <p:nvPr/>
        </p:nvSpPr>
        <p:spPr>
          <a:xfrm>
            <a:off x="10463035" y="506576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0" name="!!A5">
            <a:extLst>
              <a:ext uri="{FF2B5EF4-FFF2-40B4-BE49-F238E27FC236}">
                <a16:creationId xmlns:a16="http://schemas.microsoft.com/office/drawing/2014/main" id="{C18AB325-73FC-44F4-B738-D9C9A39C1D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521589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51" name="!!D5">
            <a:extLst>
              <a:ext uri="{FF2B5EF4-FFF2-40B4-BE49-F238E27FC236}">
                <a16:creationId xmlns:a16="http://schemas.microsoft.com/office/drawing/2014/main" id="{C4D856D7-20B7-4544-8FAF-6412170F3C19}"/>
              </a:ext>
            </a:extLst>
          </p:cNvPr>
          <p:cNvSpPr/>
          <p:nvPr/>
        </p:nvSpPr>
        <p:spPr>
          <a:xfrm>
            <a:off x="10463035" y="553170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ECAC47B-B8CF-4E59-998F-8C5594AE17FB}"/>
              </a:ext>
            </a:extLst>
          </p:cNvPr>
          <p:cNvCxnSpPr/>
          <p:nvPr/>
        </p:nvCxnSpPr>
        <p:spPr>
          <a:xfrm>
            <a:off x="653642" y="4040644"/>
            <a:ext cx="10983769" cy="0"/>
          </a:xfrm>
          <a:prstGeom prst="line">
            <a:avLst/>
          </a:prstGeom>
          <a:ln w="38100">
            <a:solidFill>
              <a:srgbClr val="EE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463BE1-F1DC-4511-92C8-F1036C7192F8}"/>
              </a:ext>
            </a:extLst>
          </p:cNvPr>
          <p:cNvSpPr txBox="1"/>
          <p:nvPr/>
        </p:nvSpPr>
        <p:spPr>
          <a:xfrm>
            <a:off x="84318" y="3769856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280F705-B069-4D81-BD37-64EB83F5F7C0}"/>
              </a:ext>
            </a:extLst>
          </p:cNvPr>
          <p:cNvSpPr txBox="1"/>
          <p:nvPr/>
        </p:nvSpPr>
        <p:spPr>
          <a:xfrm>
            <a:off x="11462202" y="3689149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232C2A2-6FC2-4F25-B89E-FCC45764197E}"/>
              </a:ext>
            </a:extLst>
          </p:cNvPr>
          <p:cNvSpPr/>
          <p:nvPr/>
        </p:nvSpPr>
        <p:spPr>
          <a:xfrm>
            <a:off x="2712720" y="3004329"/>
            <a:ext cx="2246623" cy="2537244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A76D201-4E14-4ADE-A179-8294D3D0BDE6}"/>
              </a:ext>
            </a:extLst>
          </p:cNvPr>
          <p:cNvSpPr txBox="1"/>
          <p:nvPr/>
        </p:nvSpPr>
        <p:spPr>
          <a:xfrm>
            <a:off x="1929769" y="5936395"/>
            <a:ext cx="394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9242"/>
                </a:solidFill>
              </a:rPr>
              <a:t>We want to remove common part</a:t>
            </a:r>
          </a:p>
          <a:p>
            <a:pPr algn="ctr"/>
            <a:r>
              <a:rPr lang="en-US" altLang="zh-TW" dirty="0">
                <a:solidFill>
                  <a:srgbClr val="009242"/>
                </a:solidFill>
              </a:rPr>
              <a:t>(multiply them by the </a:t>
            </a:r>
            <a:r>
              <a:rPr lang="en-US" altLang="zh-TW" b="1" dirty="0">
                <a:solidFill>
                  <a:srgbClr val="009242"/>
                </a:solidFill>
              </a:rPr>
              <a:t>same</a:t>
            </a:r>
            <a:r>
              <a:rPr lang="en-US" altLang="zh-TW" dirty="0">
                <a:solidFill>
                  <a:srgbClr val="009242"/>
                </a:solidFill>
              </a:rPr>
              <a:t> number)</a:t>
            </a:r>
            <a:endParaRPr lang="zh-TW" altLang="en-US" dirty="0">
              <a:solidFill>
                <a:srgbClr val="009242"/>
              </a:solidFill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E85359D5-4D27-41FA-A1C5-821CD53DC23E}"/>
              </a:ext>
            </a:extLst>
          </p:cNvPr>
          <p:cNvCxnSpPr>
            <a:cxnSpLocks/>
          </p:cNvCxnSpPr>
          <p:nvPr/>
        </p:nvCxnSpPr>
        <p:spPr>
          <a:xfrm>
            <a:off x="3803212" y="5531705"/>
            <a:ext cx="0" cy="437558"/>
          </a:xfrm>
          <a:prstGeom prst="straightConnector1">
            <a:avLst/>
          </a:prstGeom>
          <a:ln w="38100">
            <a:solidFill>
              <a:srgbClr val="0092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FDDAC62-5270-4526-A2EE-E333F97766AE}"/>
              </a:ext>
            </a:extLst>
          </p:cNvPr>
          <p:cNvSpPr/>
          <p:nvPr/>
        </p:nvSpPr>
        <p:spPr>
          <a:xfrm>
            <a:off x="2458812" y="2996916"/>
            <a:ext cx="225741" cy="2565485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D345F6-55D2-4DED-926D-415E2ED01D92}"/>
              </a:ext>
            </a:extLst>
          </p:cNvPr>
          <p:cNvSpPr txBox="1"/>
          <p:nvPr/>
        </p:nvSpPr>
        <p:spPr>
          <a:xfrm>
            <a:off x="2086669" y="55415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sign bit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8FE72E2-CC5A-4A4E-A70C-CE46EEBF131D}"/>
              </a:ext>
            </a:extLst>
          </p:cNvPr>
          <p:cNvSpPr/>
          <p:nvPr/>
        </p:nvSpPr>
        <p:spPr>
          <a:xfrm>
            <a:off x="6441868" y="2991670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63774D9A-0825-4ECD-AAD6-28EC38546251}"/>
              </a:ext>
            </a:extLst>
          </p:cNvPr>
          <p:cNvSpPr/>
          <p:nvPr/>
        </p:nvSpPr>
        <p:spPr>
          <a:xfrm>
            <a:off x="5435101" y="3416808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97C7BEF6-0BA0-43FF-B5C4-C15A97F77931}"/>
              </a:ext>
            </a:extLst>
          </p:cNvPr>
          <p:cNvSpPr/>
          <p:nvPr/>
        </p:nvSpPr>
        <p:spPr>
          <a:xfrm>
            <a:off x="5695724" y="4311433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1CAD4CC1-6AC4-4FA4-A337-7A88F6D7F07A}"/>
              </a:ext>
            </a:extLst>
          </p:cNvPr>
          <p:cNvSpPr/>
          <p:nvPr/>
        </p:nvSpPr>
        <p:spPr>
          <a:xfrm>
            <a:off x="4959343" y="4761896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EE683AB9-ACCA-4A01-A5F9-123A54C4E2A0}"/>
              </a:ext>
            </a:extLst>
          </p:cNvPr>
          <p:cNvSpPr/>
          <p:nvPr/>
        </p:nvSpPr>
        <p:spPr>
          <a:xfrm>
            <a:off x="8726312" y="5220924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101953E3-A762-4A91-815A-20CAC9AC0D9D}"/>
              </a:ext>
            </a:extLst>
          </p:cNvPr>
          <p:cNvCxnSpPr>
            <a:cxnSpLocks/>
          </p:cNvCxnSpPr>
          <p:nvPr/>
        </p:nvCxnSpPr>
        <p:spPr>
          <a:xfrm>
            <a:off x="5223047" y="5087395"/>
            <a:ext cx="510608" cy="748104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E2581F43-7FF5-49A3-AF69-797A26420B6D}"/>
              </a:ext>
            </a:extLst>
          </p:cNvPr>
          <p:cNvSpPr txBox="1"/>
          <p:nvPr/>
        </p:nvSpPr>
        <p:spPr>
          <a:xfrm>
            <a:off x="5633904" y="5675430"/>
            <a:ext cx="3150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7030A0"/>
                </a:solidFill>
              </a:rPr>
              <a:t>Try to find the leftmost bit that is different to the </a:t>
            </a:r>
            <a:r>
              <a:rPr lang="en-US" altLang="zh-TW" dirty="0">
                <a:solidFill>
                  <a:srgbClr val="0000FF"/>
                </a:solidFill>
              </a:rPr>
              <a:t>sign bit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13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23" y="2763641"/>
            <a:ext cx="12185477" cy="4016484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64" name="!!A0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428495"/>
              </p:ext>
            </p:extLst>
          </p:nvPr>
        </p:nvGraphicFramePr>
        <p:xfrm>
          <a:off x="2434721" y="299090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!!D0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10463035" y="330671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!!A1">
            <a:extLst>
              <a:ext uri="{FF2B5EF4-FFF2-40B4-BE49-F238E27FC236}">
                <a16:creationId xmlns:a16="http://schemas.microsoft.com/office/drawing/2014/main" id="{FD48F3FA-CC21-40F9-9AA2-75F3EB904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262750"/>
              </p:ext>
            </p:extLst>
          </p:nvPr>
        </p:nvGraphicFramePr>
        <p:xfrm>
          <a:off x="2434721" y="342003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3" name="!!D1">
            <a:extLst>
              <a:ext uri="{FF2B5EF4-FFF2-40B4-BE49-F238E27FC236}">
                <a16:creationId xmlns:a16="http://schemas.microsoft.com/office/drawing/2014/main" id="{E70C4DA7-487B-4B49-86EA-044A91D8F76D}"/>
              </a:ext>
            </a:extLst>
          </p:cNvPr>
          <p:cNvSpPr/>
          <p:nvPr/>
        </p:nvSpPr>
        <p:spPr>
          <a:xfrm>
            <a:off x="10463035" y="373584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!!A2">
            <a:extLst>
              <a:ext uri="{FF2B5EF4-FFF2-40B4-BE49-F238E27FC236}">
                <a16:creationId xmlns:a16="http://schemas.microsoft.com/office/drawing/2014/main" id="{8135F08C-CE48-4E42-B2BE-F876F41F73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85410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5" name="!!D2">
            <a:extLst>
              <a:ext uri="{FF2B5EF4-FFF2-40B4-BE49-F238E27FC236}">
                <a16:creationId xmlns:a16="http://schemas.microsoft.com/office/drawing/2014/main" id="{AD5A91F6-41FF-4A71-99F3-4F73E5A0418E}"/>
              </a:ext>
            </a:extLst>
          </p:cNvPr>
          <p:cNvSpPr/>
          <p:nvPr/>
        </p:nvSpPr>
        <p:spPr>
          <a:xfrm>
            <a:off x="10463035" y="41699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!!A3">
            <a:extLst>
              <a:ext uri="{FF2B5EF4-FFF2-40B4-BE49-F238E27FC236}">
                <a16:creationId xmlns:a16="http://schemas.microsoft.com/office/drawing/2014/main" id="{00CC5FEC-A1F1-4ECC-BF69-31F84DF76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990617"/>
              </p:ext>
            </p:extLst>
          </p:nvPr>
        </p:nvGraphicFramePr>
        <p:xfrm>
          <a:off x="2434721" y="4301373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7" name="!!D3">
            <a:extLst>
              <a:ext uri="{FF2B5EF4-FFF2-40B4-BE49-F238E27FC236}">
                <a16:creationId xmlns:a16="http://schemas.microsoft.com/office/drawing/2014/main" id="{B7DC5CAE-8585-4AE6-9385-AA5EF47B9902}"/>
              </a:ext>
            </a:extLst>
          </p:cNvPr>
          <p:cNvSpPr/>
          <p:nvPr/>
        </p:nvSpPr>
        <p:spPr>
          <a:xfrm>
            <a:off x="10463035" y="461718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!!A4">
            <a:extLst>
              <a:ext uri="{FF2B5EF4-FFF2-40B4-BE49-F238E27FC236}">
                <a16:creationId xmlns:a16="http://schemas.microsoft.com/office/drawing/2014/main" id="{BDEB2E4E-4142-492F-8660-5ECEF135C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305269"/>
              </p:ext>
            </p:extLst>
          </p:nvPr>
        </p:nvGraphicFramePr>
        <p:xfrm>
          <a:off x="2434721" y="4749957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9" name="!!D4">
            <a:extLst>
              <a:ext uri="{FF2B5EF4-FFF2-40B4-BE49-F238E27FC236}">
                <a16:creationId xmlns:a16="http://schemas.microsoft.com/office/drawing/2014/main" id="{675A338C-560D-484E-B283-2CD0F4CAC052}"/>
              </a:ext>
            </a:extLst>
          </p:cNvPr>
          <p:cNvSpPr/>
          <p:nvPr/>
        </p:nvSpPr>
        <p:spPr>
          <a:xfrm>
            <a:off x="10463035" y="506576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0" name="!!A5">
            <a:extLst>
              <a:ext uri="{FF2B5EF4-FFF2-40B4-BE49-F238E27FC236}">
                <a16:creationId xmlns:a16="http://schemas.microsoft.com/office/drawing/2014/main" id="{C18AB325-73FC-44F4-B738-D9C9A39C1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63457"/>
              </p:ext>
            </p:extLst>
          </p:nvPr>
        </p:nvGraphicFramePr>
        <p:xfrm>
          <a:off x="2434721" y="521589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51" name="!!D5">
            <a:extLst>
              <a:ext uri="{FF2B5EF4-FFF2-40B4-BE49-F238E27FC236}">
                <a16:creationId xmlns:a16="http://schemas.microsoft.com/office/drawing/2014/main" id="{C4D856D7-20B7-4544-8FAF-6412170F3C19}"/>
              </a:ext>
            </a:extLst>
          </p:cNvPr>
          <p:cNvSpPr/>
          <p:nvPr/>
        </p:nvSpPr>
        <p:spPr>
          <a:xfrm>
            <a:off x="10463035" y="553170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280F705-B069-4D81-BD37-64EB83F5F7C0}"/>
              </a:ext>
            </a:extLst>
          </p:cNvPr>
          <p:cNvSpPr txBox="1"/>
          <p:nvPr/>
        </p:nvSpPr>
        <p:spPr>
          <a:xfrm>
            <a:off x="11462202" y="3689149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D345F6-55D2-4DED-926D-415E2ED01D92}"/>
              </a:ext>
            </a:extLst>
          </p:cNvPr>
          <p:cNvSpPr txBox="1"/>
          <p:nvPr/>
        </p:nvSpPr>
        <p:spPr>
          <a:xfrm>
            <a:off x="2086669" y="55415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sign bit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93EE634-F545-4465-91E4-2644DA5F0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38837"/>
              </p:ext>
            </p:extLst>
          </p:nvPr>
        </p:nvGraphicFramePr>
        <p:xfrm>
          <a:off x="2429196" y="2991822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4797872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01962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1197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97011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2110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396217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333070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28589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699232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10556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526876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776724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171327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313403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703761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532464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237181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1046378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961585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94239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888742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235702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484182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34617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20701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06996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23371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9623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453488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7104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109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640266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71819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8E3BFC2-A644-431E-983C-97E83E128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240034"/>
              </p:ext>
            </p:extLst>
          </p:nvPr>
        </p:nvGraphicFramePr>
        <p:xfrm>
          <a:off x="2429196" y="343686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053430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696247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03132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1725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96835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379200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346143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534761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77314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067435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1145759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78895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540730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288884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652907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40680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7936629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92721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0377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01252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900129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43710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1395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01806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01776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56038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15968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256839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300698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6997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8043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8761960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7064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A68EB78-E2E3-41AF-A88A-61057BD43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873122"/>
              </p:ext>
            </p:extLst>
          </p:nvPr>
        </p:nvGraphicFramePr>
        <p:xfrm>
          <a:off x="2434720" y="4310597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104553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06969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165818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03393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53711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6780794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07748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7964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5403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875238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57122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330810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09006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76787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19184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334096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286039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47420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30350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428077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393482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310226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3771948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01393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41592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45098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77820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95011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27368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073377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014704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980343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408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CDEBF86-11AB-4EB3-A5A7-FB6D7434D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108990"/>
              </p:ext>
            </p:extLst>
          </p:nvPr>
        </p:nvGraphicFramePr>
        <p:xfrm>
          <a:off x="2429196" y="475887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7682648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30285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283668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2104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524774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660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4640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449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0123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58104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9834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785816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167842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18252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17026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5235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127246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93943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358202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5633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903864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90352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806472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09905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520019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6693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22895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2649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574638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69208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144174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12777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8905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539FDD7-8C31-49E8-9E35-837089F59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9342"/>
              </p:ext>
            </p:extLst>
          </p:nvPr>
        </p:nvGraphicFramePr>
        <p:xfrm>
          <a:off x="2431705" y="5220728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5517177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42936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375751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074858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817409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476589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24750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92878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25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209919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342130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951017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8989296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83955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90499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5657152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254775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19499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978174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166595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849874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90413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8319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77436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858791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8591704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10993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527170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262180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445616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62633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917250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51094"/>
                  </a:ext>
                </a:extLst>
              </a:tr>
            </a:tbl>
          </a:graphicData>
        </a:graphic>
      </p:graphicFrame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8FE72E2-CC5A-4A4E-A70C-CE46EEBF131D}"/>
              </a:ext>
            </a:extLst>
          </p:cNvPr>
          <p:cNvSpPr/>
          <p:nvPr/>
        </p:nvSpPr>
        <p:spPr>
          <a:xfrm>
            <a:off x="6441868" y="2991670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63774D9A-0825-4ECD-AAD6-28EC38546251}"/>
              </a:ext>
            </a:extLst>
          </p:cNvPr>
          <p:cNvSpPr/>
          <p:nvPr/>
        </p:nvSpPr>
        <p:spPr>
          <a:xfrm>
            <a:off x="5435101" y="3416808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97C7BEF6-0BA0-43FF-B5C4-C15A97F77931}"/>
              </a:ext>
            </a:extLst>
          </p:cNvPr>
          <p:cNvSpPr/>
          <p:nvPr/>
        </p:nvSpPr>
        <p:spPr>
          <a:xfrm>
            <a:off x="5695724" y="4311433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1CAD4CC1-6AC4-4FA4-A337-7A88F6D7F07A}"/>
              </a:ext>
            </a:extLst>
          </p:cNvPr>
          <p:cNvSpPr/>
          <p:nvPr/>
        </p:nvSpPr>
        <p:spPr>
          <a:xfrm>
            <a:off x="4959343" y="4761896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EE683AB9-ACCA-4A01-A5F9-123A54C4E2A0}"/>
              </a:ext>
            </a:extLst>
          </p:cNvPr>
          <p:cNvSpPr/>
          <p:nvPr/>
        </p:nvSpPr>
        <p:spPr>
          <a:xfrm>
            <a:off x="8726312" y="5220924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56B83B-1F6C-4EF1-8F43-0EC3A3C4BAA8}"/>
              </a:ext>
            </a:extLst>
          </p:cNvPr>
          <p:cNvSpPr txBox="1"/>
          <p:nvPr/>
        </p:nvSpPr>
        <p:spPr>
          <a:xfrm>
            <a:off x="807593" y="6042320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/>
              <a:t>Method 1</a:t>
            </a:r>
            <a:r>
              <a:rPr lang="en-US" altLang="zh-TW" b="1" dirty="0"/>
              <a:t>: shift one by one</a:t>
            </a:r>
            <a:endParaRPr lang="zh-TW" altLang="en-US" b="1" u="sng" dirty="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8AF2600-6F35-4CE0-803A-BD27B68E3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491577"/>
              </p:ext>
            </p:extLst>
          </p:nvPr>
        </p:nvGraphicFramePr>
        <p:xfrm>
          <a:off x="2445682" y="299923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6FC65FC6-E422-40D8-9CCA-E06FA3E90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998939"/>
              </p:ext>
            </p:extLst>
          </p:nvPr>
        </p:nvGraphicFramePr>
        <p:xfrm>
          <a:off x="2445682" y="341854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456780BE-D3FC-45EA-B50A-B4A68D448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902112"/>
              </p:ext>
            </p:extLst>
          </p:nvPr>
        </p:nvGraphicFramePr>
        <p:xfrm>
          <a:off x="2445682" y="430813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1" name="表格 110">
            <a:extLst>
              <a:ext uri="{FF2B5EF4-FFF2-40B4-BE49-F238E27FC236}">
                <a16:creationId xmlns:a16="http://schemas.microsoft.com/office/drawing/2014/main" id="{06D86FB3-B747-4562-B5EE-0307BDC87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70314"/>
              </p:ext>
            </p:extLst>
          </p:nvPr>
        </p:nvGraphicFramePr>
        <p:xfrm>
          <a:off x="2445682" y="4756717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2" name="表格 111">
            <a:extLst>
              <a:ext uri="{FF2B5EF4-FFF2-40B4-BE49-F238E27FC236}">
                <a16:creationId xmlns:a16="http://schemas.microsoft.com/office/drawing/2014/main" id="{EBA62A26-E4A1-4E97-8EA0-735B1A808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13177"/>
              </p:ext>
            </p:extLst>
          </p:nvPr>
        </p:nvGraphicFramePr>
        <p:xfrm>
          <a:off x="2445682" y="521390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FDDAC62-5270-4526-A2EE-E333F97766AE}"/>
              </a:ext>
            </a:extLst>
          </p:cNvPr>
          <p:cNvSpPr/>
          <p:nvPr/>
        </p:nvSpPr>
        <p:spPr>
          <a:xfrm>
            <a:off x="2458812" y="2996916"/>
            <a:ext cx="225741" cy="2565485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535535-2A46-44EA-97A8-8AF7EC7F0ED1}"/>
              </a:ext>
            </a:extLst>
          </p:cNvPr>
          <p:cNvSpPr/>
          <p:nvPr/>
        </p:nvSpPr>
        <p:spPr>
          <a:xfrm>
            <a:off x="2069789" y="2794481"/>
            <a:ext cx="364930" cy="2809377"/>
          </a:xfrm>
          <a:prstGeom prst="rect">
            <a:avLst/>
          </a:prstGeom>
          <a:solidFill>
            <a:srgbClr val="F2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723FB9E-653D-4570-BB48-6FC91D497F15}"/>
              </a:ext>
            </a:extLst>
          </p:cNvPr>
          <p:cNvSpPr/>
          <p:nvPr/>
        </p:nvSpPr>
        <p:spPr>
          <a:xfrm>
            <a:off x="37300" y="2781284"/>
            <a:ext cx="2315950" cy="2862322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/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84261DE8-925D-4791-A74C-FDCD9B384A7B}"/>
              </a:ext>
            </a:extLst>
          </p:cNvPr>
          <p:cNvSpPr/>
          <p:nvPr/>
        </p:nvSpPr>
        <p:spPr>
          <a:xfrm>
            <a:off x="2712721" y="3004329"/>
            <a:ext cx="241914" cy="2537244"/>
          </a:xfrm>
          <a:prstGeom prst="roundRect">
            <a:avLst>
              <a:gd name="adj" fmla="val 1590"/>
            </a:avLst>
          </a:prstGeom>
          <a:solidFill>
            <a:srgbClr val="FFFF00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4A808ED7-4610-4539-A7E2-6129AF6EF75F}"/>
              </a:ext>
            </a:extLst>
          </p:cNvPr>
          <p:cNvSpPr txBox="1"/>
          <p:nvPr/>
        </p:nvSpPr>
        <p:spPr>
          <a:xfrm>
            <a:off x="3780580" y="568217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All the same as </a:t>
            </a:r>
            <a:r>
              <a:rPr lang="en-US" altLang="zh-TW" dirty="0">
                <a:solidFill>
                  <a:srgbClr val="0000FF"/>
                </a:solidFill>
              </a:rPr>
              <a:t>sign bit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7EA95EE5-963B-4C5B-B460-F5FA209FC0B8}"/>
              </a:ext>
            </a:extLst>
          </p:cNvPr>
          <p:cNvCxnSpPr>
            <a:cxnSpLocks/>
          </p:cNvCxnSpPr>
          <p:nvPr/>
        </p:nvCxnSpPr>
        <p:spPr>
          <a:xfrm>
            <a:off x="2954635" y="5512402"/>
            <a:ext cx="893465" cy="3365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ECAC47B-B8CF-4E59-998F-8C5594AE17FB}"/>
              </a:ext>
            </a:extLst>
          </p:cNvPr>
          <p:cNvCxnSpPr/>
          <p:nvPr/>
        </p:nvCxnSpPr>
        <p:spPr>
          <a:xfrm>
            <a:off x="653642" y="4040644"/>
            <a:ext cx="10983769" cy="0"/>
          </a:xfrm>
          <a:prstGeom prst="line">
            <a:avLst/>
          </a:prstGeom>
          <a:ln w="38100">
            <a:solidFill>
              <a:srgbClr val="EE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463BE1-F1DC-4511-92C8-F1036C7192F8}"/>
              </a:ext>
            </a:extLst>
          </p:cNvPr>
          <p:cNvSpPr txBox="1"/>
          <p:nvPr/>
        </p:nvSpPr>
        <p:spPr>
          <a:xfrm>
            <a:off x="52258" y="376985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 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25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23" y="2763641"/>
            <a:ext cx="12185477" cy="4016484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64" name="!!A0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299090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!!D0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10463035" y="330671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!!A1">
            <a:extLst>
              <a:ext uri="{FF2B5EF4-FFF2-40B4-BE49-F238E27FC236}">
                <a16:creationId xmlns:a16="http://schemas.microsoft.com/office/drawing/2014/main" id="{FD48F3FA-CC21-40F9-9AA2-75F3EB904F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42003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3" name="!!D1">
            <a:extLst>
              <a:ext uri="{FF2B5EF4-FFF2-40B4-BE49-F238E27FC236}">
                <a16:creationId xmlns:a16="http://schemas.microsoft.com/office/drawing/2014/main" id="{E70C4DA7-487B-4B49-86EA-044A91D8F76D}"/>
              </a:ext>
            </a:extLst>
          </p:cNvPr>
          <p:cNvSpPr/>
          <p:nvPr/>
        </p:nvSpPr>
        <p:spPr>
          <a:xfrm>
            <a:off x="10463035" y="373584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!!A2">
            <a:extLst>
              <a:ext uri="{FF2B5EF4-FFF2-40B4-BE49-F238E27FC236}">
                <a16:creationId xmlns:a16="http://schemas.microsoft.com/office/drawing/2014/main" id="{8135F08C-CE48-4E42-B2BE-F876F41F73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85410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5" name="!!D2">
            <a:extLst>
              <a:ext uri="{FF2B5EF4-FFF2-40B4-BE49-F238E27FC236}">
                <a16:creationId xmlns:a16="http://schemas.microsoft.com/office/drawing/2014/main" id="{AD5A91F6-41FF-4A71-99F3-4F73E5A0418E}"/>
              </a:ext>
            </a:extLst>
          </p:cNvPr>
          <p:cNvSpPr/>
          <p:nvPr/>
        </p:nvSpPr>
        <p:spPr>
          <a:xfrm>
            <a:off x="10463035" y="41699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!!A3">
            <a:extLst>
              <a:ext uri="{FF2B5EF4-FFF2-40B4-BE49-F238E27FC236}">
                <a16:creationId xmlns:a16="http://schemas.microsoft.com/office/drawing/2014/main" id="{00CC5FEC-A1F1-4ECC-BF69-31F84DF76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301373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7" name="!!D3">
            <a:extLst>
              <a:ext uri="{FF2B5EF4-FFF2-40B4-BE49-F238E27FC236}">
                <a16:creationId xmlns:a16="http://schemas.microsoft.com/office/drawing/2014/main" id="{B7DC5CAE-8585-4AE6-9385-AA5EF47B9902}"/>
              </a:ext>
            </a:extLst>
          </p:cNvPr>
          <p:cNvSpPr/>
          <p:nvPr/>
        </p:nvSpPr>
        <p:spPr>
          <a:xfrm>
            <a:off x="10463035" y="461718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!!A4">
            <a:extLst>
              <a:ext uri="{FF2B5EF4-FFF2-40B4-BE49-F238E27FC236}">
                <a16:creationId xmlns:a16="http://schemas.microsoft.com/office/drawing/2014/main" id="{BDEB2E4E-4142-492F-8660-5ECEF135C0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749957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9" name="!!D4">
            <a:extLst>
              <a:ext uri="{FF2B5EF4-FFF2-40B4-BE49-F238E27FC236}">
                <a16:creationId xmlns:a16="http://schemas.microsoft.com/office/drawing/2014/main" id="{675A338C-560D-484E-B283-2CD0F4CAC052}"/>
              </a:ext>
            </a:extLst>
          </p:cNvPr>
          <p:cNvSpPr/>
          <p:nvPr/>
        </p:nvSpPr>
        <p:spPr>
          <a:xfrm>
            <a:off x="10463035" y="506576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0" name="!!A5">
            <a:extLst>
              <a:ext uri="{FF2B5EF4-FFF2-40B4-BE49-F238E27FC236}">
                <a16:creationId xmlns:a16="http://schemas.microsoft.com/office/drawing/2014/main" id="{C18AB325-73FC-44F4-B738-D9C9A39C1D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521589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51" name="!!D5">
            <a:extLst>
              <a:ext uri="{FF2B5EF4-FFF2-40B4-BE49-F238E27FC236}">
                <a16:creationId xmlns:a16="http://schemas.microsoft.com/office/drawing/2014/main" id="{C4D856D7-20B7-4544-8FAF-6412170F3C19}"/>
              </a:ext>
            </a:extLst>
          </p:cNvPr>
          <p:cNvSpPr/>
          <p:nvPr/>
        </p:nvSpPr>
        <p:spPr>
          <a:xfrm>
            <a:off x="10463035" y="553170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280F705-B069-4D81-BD37-64EB83F5F7C0}"/>
              </a:ext>
            </a:extLst>
          </p:cNvPr>
          <p:cNvSpPr txBox="1"/>
          <p:nvPr/>
        </p:nvSpPr>
        <p:spPr>
          <a:xfrm>
            <a:off x="11462202" y="3689149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D345F6-55D2-4DED-926D-415E2ED01D92}"/>
              </a:ext>
            </a:extLst>
          </p:cNvPr>
          <p:cNvSpPr txBox="1"/>
          <p:nvPr/>
        </p:nvSpPr>
        <p:spPr>
          <a:xfrm>
            <a:off x="2086669" y="55415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sign bit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93EE634-F545-4465-91E4-2644DA5F0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273771"/>
              </p:ext>
            </p:extLst>
          </p:nvPr>
        </p:nvGraphicFramePr>
        <p:xfrm>
          <a:off x="2191733" y="2991822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4797872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01962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1197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97011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2110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396217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333070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28589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699232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10556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526876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776724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171327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313403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703761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532464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237181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1046378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961585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94239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888742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235702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484182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34617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20701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06996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23371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9623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453488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7104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109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640266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71819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8E3BFC2-A644-431E-983C-97E83E128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792700"/>
              </p:ext>
            </p:extLst>
          </p:nvPr>
        </p:nvGraphicFramePr>
        <p:xfrm>
          <a:off x="2191733" y="343686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053430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696247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03132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1725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96835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379200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346143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534761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77314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067435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1145759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78895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540730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288884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652907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40680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7936629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92721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0377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01252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900129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43710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1395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01806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01776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56038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15968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256839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300698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6997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8043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8761960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7064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A68EB78-E2E3-41AF-A88A-61057BD43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07399"/>
              </p:ext>
            </p:extLst>
          </p:nvPr>
        </p:nvGraphicFramePr>
        <p:xfrm>
          <a:off x="2197257" y="4310597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104553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06969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165818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03393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53711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6780794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07748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7964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5403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875238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57122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330810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09006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76787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19184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334096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286039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47420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30350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428077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393482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310226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3771948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01393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41592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45098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77820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95011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27368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073377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014704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980343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408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CDEBF86-11AB-4EB3-A5A7-FB6D7434D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51418"/>
              </p:ext>
            </p:extLst>
          </p:nvPr>
        </p:nvGraphicFramePr>
        <p:xfrm>
          <a:off x="2191733" y="475887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7682648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30285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283668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2104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524774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660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4640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449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0123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58104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9834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785816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167842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18252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17026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5235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127246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93943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358202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5633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903864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90352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806472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09905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520019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6693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22895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2649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574638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69208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144174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12777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8905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539FDD7-8C31-49E8-9E35-837089F59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09022"/>
              </p:ext>
            </p:extLst>
          </p:nvPr>
        </p:nvGraphicFramePr>
        <p:xfrm>
          <a:off x="2194242" y="5220728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5517177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42936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375751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074858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817409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476589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24750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92878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25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209919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342130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951017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8989296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83955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90499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5657152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254775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19499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978174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166595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849874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90413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8319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77436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858791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8591704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10993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527170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262180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445616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62633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917250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51094"/>
                  </a:ext>
                </a:extLst>
              </a:tr>
            </a:tbl>
          </a:graphicData>
        </a:graphic>
      </p:graphicFrame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8FE72E2-CC5A-4A4E-A70C-CE46EEBF131D}"/>
              </a:ext>
            </a:extLst>
          </p:cNvPr>
          <p:cNvSpPr/>
          <p:nvPr/>
        </p:nvSpPr>
        <p:spPr>
          <a:xfrm>
            <a:off x="6204405" y="2991670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63774D9A-0825-4ECD-AAD6-28EC38546251}"/>
              </a:ext>
            </a:extLst>
          </p:cNvPr>
          <p:cNvSpPr/>
          <p:nvPr/>
        </p:nvSpPr>
        <p:spPr>
          <a:xfrm>
            <a:off x="5197638" y="3416808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97C7BEF6-0BA0-43FF-B5C4-C15A97F77931}"/>
              </a:ext>
            </a:extLst>
          </p:cNvPr>
          <p:cNvSpPr/>
          <p:nvPr/>
        </p:nvSpPr>
        <p:spPr>
          <a:xfrm>
            <a:off x="5458261" y="4311433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1CAD4CC1-6AC4-4FA4-A337-7A88F6D7F07A}"/>
              </a:ext>
            </a:extLst>
          </p:cNvPr>
          <p:cNvSpPr/>
          <p:nvPr/>
        </p:nvSpPr>
        <p:spPr>
          <a:xfrm>
            <a:off x="4721880" y="4761896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EE683AB9-ACCA-4A01-A5F9-123A54C4E2A0}"/>
              </a:ext>
            </a:extLst>
          </p:cNvPr>
          <p:cNvSpPr/>
          <p:nvPr/>
        </p:nvSpPr>
        <p:spPr>
          <a:xfrm>
            <a:off x="8488849" y="5220924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56B83B-1F6C-4EF1-8F43-0EC3A3C4BAA8}"/>
              </a:ext>
            </a:extLst>
          </p:cNvPr>
          <p:cNvSpPr txBox="1"/>
          <p:nvPr/>
        </p:nvSpPr>
        <p:spPr>
          <a:xfrm>
            <a:off x="807593" y="6042320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/>
              <a:t>Method 1</a:t>
            </a:r>
            <a:r>
              <a:rPr lang="en-US" altLang="zh-TW" b="1" dirty="0"/>
              <a:t>: shift one by one</a:t>
            </a:r>
            <a:endParaRPr lang="zh-TW" altLang="en-US" b="1" u="sng" dirty="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8AF2600-6F35-4CE0-803A-BD27B68E3A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299923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6FC65FC6-E422-40D8-9CCA-E06FA3E905E4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341854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456780BE-D3FC-45EA-B50A-B4A68D448262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30813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1" name="表格 110">
            <a:extLst>
              <a:ext uri="{FF2B5EF4-FFF2-40B4-BE49-F238E27FC236}">
                <a16:creationId xmlns:a16="http://schemas.microsoft.com/office/drawing/2014/main" id="{06D86FB3-B747-4562-B5EE-0307BDC875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756717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2" name="表格 111">
            <a:extLst>
              <a:ext uri="{FF2B5EF4-FFF2-40B4-BE49-F238E27FC236}">
                <a16:creationId xmlns:a16="http://schemas.microsoft.com/office/drawing/2014/main" id="{EBA62A26-E4A1-4E97-8EA0-735B1A8088D0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521390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FDDAC62-5270-4526-A2EE-E333F97766AE}"/>
              </a:ext>
            </a:extLst>
          </p:cNvPr>
          <p:cNvSpPr/>
          <p:nvPr/>
        </p:nvSpPr>
        <p:spPr>
          <a:xfrm>
            <a:off x="2458812" y="2996916"/>
            <a:ext cx="225741" cy="2565485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535535-2A46-44EA-97A8-8AF7EC7F0ED1}"/>
              </a:ext>
            </a:extLst>
          </p:cNvPr>
          <p:cNvSpPr/>
          <p:nvPr/>
        </p:nvSpPr>
        <p:spPr>
          <a:xfrm>
            <a:off x="2069789" y="2794481"/>
            <a:ext cx="364930" cy="2809377"/>
          </a:xfrm>
          <a:prstGeom prst="rect">
            <a:avLst/>
          </a:prstGeom>
          <a:solidFill>
            <a:srgbClr val="F2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723FB9E-653D-4570-BB48-6FC91D497F15}"/>
              </a:ext>
            </a:extLst>
          </p:cNvPr>
          <p:cNvSpPr/>
          <p:nvPr/>
        </p:nvSpPr>
        <p:spPr>
          <a:xfrm>
            <a:off x="37300" y="2781284"/>
            <a:ext cx="2315950" cy="2862322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/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F134297C-723C-410D-9220-DA127181B9A0}"/>
              </a:ext>
            </a:extLst>
          </p:cNvPr>
          <p:cNvSpPr/>
          <p:nvPr/>
        </p:nvSpPr>
        <p:spPr>
          <a:xfrm>
            <a:off x="2712721" y="3004329"/>
            <a:ext cx="241914" cy="2537244"/>
          </a:xfrm>
          <a:prstGeom prst="roundRect">
            <a:avLst>
              <a:gd name="adj" fmla="val 1590"/>
            </a:avLst>
          </a:prstGeom>
          <a:solidFill>
            <a:srgbClr val="FFFF00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2DA35BD-5A8D-4961-9D3E-7DCF79A34336}"/>
              </a:ext>
            </a:extLst>
          </p:cNvPr>
          <p:cNvSpPr txBox="1"/>
          <p:nvPr/>
        </p:nvSpPr>
        <p:spPr>
          <a:xfrm>
            <a:off x="3780580" y="568217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All the same as </a:t>
            </a:r>
            <a:r>
              <a:rPr lang="en-US" altLang="zh-TW" dirty="0">
                <a:solidFill>
                  <a:srgbClr val="0000FF"/>
                </a:solidFill>
              </a:rPr>
              <a:t>sign bit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F468D020-3E37-4A93-9322-BE5AABEB512B}"/>
              </a:ext>
            </a:extLst>
          </p:cNvPr>
          <p:cNvCxnSpPr>
            <a:cxnSpLocks/>
          </p:cNvCxnSpPr>
          <p:nvPr/>
        </p:nvCxnSpPr>
        <p:spPr>
          <a:xfrm>
            <a:off x="2954635" y="5512402"/>
            <a:ext cx="893465" cy="3365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ECAC47B-B8CF-4E59-998F-8C5594AE17FB}"/>
              </a:ext>
            </a:extLst>
          </p:cNvPr>
          <p:cNvCxnSpPr/>
          <p:nvPr/>
        </p:nvCxnSpPr>
        <p:spPr>
          <a:xfrm>
            <a:off x="653642" y="4040644"/>
            <a:ext cx="10983769" cy="0"/>
          </a:xfrm>
          <a:prstGeom prst="line">
            <a:avLst/>
          </a:prstGeom>
          <a:ln w="38100">
            <a:solidFill>
              <a:srgbClr val="EE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463BE1-F1DC-4511-92C8-F1036C7192F8}"/>
              </a:ext>
            </a:extLst>
          </p:cNvPr>
          <p:cNvSpPr txBox="1"/>
          <p:nvPr/>
        </p:nvSpPr>
        <p:spPr>
          <a:xfrm>
            <a:off x="52258" y="376985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 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17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23" y="2763641"/>
            <a:ext cx="12185477" cy="4016484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64" name="!!A0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299090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!!D0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10463035" y="330671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!!A1">
            <a:extLst>
              <a:ext uri="{FF2B5EF4-FFF2-40B4-BE49-F238E27FC236}">
                <a16:creationId xmlns:a16="http://schemas.microsoft.com/office/drawing/2014/main" id="{FD48F3FA-CC21-40F9-9AA2-75F3EB904F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42003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3" name="!!D1">
            <a:extLst>
              <a:ext uri="{FF2B5EF4-FFF2-40B4-BE49-F238E27FC236}">
                <a16:creationId xmlns:a16="http://schemas.microsoft.com/office/drawing/2014/main" id="{E70C4DA7-487B-4B49-86EA-044A91D8F76D}"/>
              </a:ext>
            </a:extLst>
          </p:cNvPr>
          <p:cNvSpPr/>
          <p:nvPr/>
        </p:nvSpPr>
        <p:spPr>
          <a:xfrm>
            <a:off x="10463035" y="373584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!!A2">
            <a:extLst>
              <a:ext uri="{FF2B5EF4-FFF2-40B4-BE49-F238E27FC236}">
                <a16:creationId xmlns:a16="http://schemas.microsoft.com/office/drawing/2014/main" id="{8135F08C-CE48-4E42-B2BE-F876F41F73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85410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5" name="!!D2">
            <a:extLst>
              <a:ext uri="{FF2B5EF4-FFF2-40B4-BE49-F238E27FC236}">
                <a16:creationId xmlns:a16="http://schemas.microsoft.com/office/drawing/2014/main" id="{AD5A91F6-41FF-4A71-99F3-4F73E5A0418E}"/>
              </a:ext>
            </a:extLst>
          </p:cNvPr>
          <p:cNvSpPr/>
          <p:nvPr/>
        </p:nvSpPr>
        <p:spPr>
          <a:xfrm>
            <a:off x="10463035" y="41699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!!A3">
            <a:extLst>
              <a:ext uri="{FF2B5EF4-FFF2-40B4-BE49-F238E27FC236}">
                <a16:creationId xmlns:a16="http://schemas.microsoft.com/office/drawing/2014/main" id="{00CC5FEC-A1F1-4ECC-BF69-31F84DF76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301373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7" name="!!D3">
            <a:extLst>
              <a:ext uri="{FF2B5EF4-FFF2-40B4-BE49-F238E27FC236}">
                <a16:creationId xmlns:a16="http://schemas.microsoft.com/office/drawing/2014/main" id="{B7DC5CAE-8585-4AE6-9385-AA5EF47B9902}"/>
              </a:ext>
            </a:extLst>
          </p:cNvPr>
          <p:cNvSpPr/>
          <p:nvPr/>
        </p:nvSpPr>
        <p:spPr>
          <a:xfrm>
            <a:off x="10463035" y="461718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!!A4">
            <a:extLst>
              <a:ext uri="{FF2B5EF4-FFF2-40B4-BE49-F238E27FC236}">
                <a16:creationId xmlns:a16="http://schemas.microsoft.com/office/drawing/2014/main" id="{BDEB2E4E-4142-492F-8660-5ECEF135C0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749957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9" name="!!D4">
            <a:extLst>
              <a:ext uri="{FF2B5EF4-FFF2-40B4-BE49-F238E27FC236}">
                <a16:creationId xmlns:a16="http://schemas.microsoft.com/office/drawing/2014/main" id="{675A338C-560D-484E-B283-2CD0F4CAC052}"/>
              </a:ext>
            </a:extLst>
          </p:cNvPr>
          <p:cNvSpPr/>
          <p:nvPr/>
        </p:nvSpPr>
        <p:spPr>
          <a:xfrm>
            <a:off x="10463035" y="506576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0" name="!!A5">
            <a:extLst>
              <a:ext uri="{FF2B5EF4-FFF2-40B4-BE49-F238E27FC236}">
                <a16:creationId xmlns:a16="http://schemas.microsoft.com/office/drawing/2014/main" id="{C18AB325-73FC-44F4-B738-D9C9A39C1D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521589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51" name="!!D5">
            <a:extLst>
              <a:ext uri="{FF2B5EF4-FFF2-40B4-BE49-F238E27FC236}">
                <a16:creationId xmlns:a16="http://schemas.microsoft.com/office/drawing/2014/main" id="{C4D856D7-20B7-4544-8FAF-6412170F3C19}"/>
              </a:ext>
            </a:extLst>
          </p:cNvPr>
          <p:cNvSpPr/>
          <p:nvPr/>
        </p:nvSpPr>
        <p:spPr>
          <a:xfrm>
            <a:off x="10463035" y="553170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280F705-B069-4D81-BD37-64EB83F5F7C0}"/>
              </a:ext>
            </a:extLst>
          </p:cNvPr>
          <p:cNvSpPr txBox="1"/>
          <p:nvPr/>
        </p:nvSpPr>
        <p:spPr>
          <a:xfrm>
            <a:off x="11462202" y="3689149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D345F6-55D2-4DED-926D-415E2ED01D92}"/>
              </a:ext>
            </a:extLst>
          </p:cNvPr>
          <p:cNvSpPr txBox="1"/>
          <p:nvPr/>
        </p:nvSpPr>
        <p:spPr>
          <a:xfrm>
            <a:off x="2086669" y="55415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sign bit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93EE634-F545-4465-91E4-2644DA5F0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269560"/>
              </p:ext>
            </p:extLst>
          </p:nvPr>
        </p:nvGraphicFramePr>
        <p:xfrm>
          <a:off x="1935474" y="2991822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4797872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01962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1197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97011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2110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396217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333070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28589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699232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10556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526876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776724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171327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313403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703761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532464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237181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1046378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961585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94239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888742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235702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484182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34617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20701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06996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23371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9623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453488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7104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109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640266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71819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8E3BFC2-A644-431E-983C-97E83E128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42169"/>
              </p:ext>
            </p:extLst>
          </p:nvPr>
        </p:nvGraphicFramePr>
        <p:xfrm>
          <a:off x="1935474" y="343686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053430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696247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03132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1725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96835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379200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346143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534761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77314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067435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1145759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78895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540730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288884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652907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40680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7936629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92721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0377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01252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900129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43710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1395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01806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01776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56038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15968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256839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300698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6997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8043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8761960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7064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A68EB78-E2E3-41AF-A88A-61057BD43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844942"/>
              </p:ext>
            </p:extLst>
          </p:nvPr>
        </p:nvGraphicFramePr>
        <p:xfrm>
          <a:off x="1940998" y="4310597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104553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06969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165818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03393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53711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6780794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07748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7964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5403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875238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57122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330810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09006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76787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19184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334096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286039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47420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30350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428077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393482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310226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3771948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01393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41592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45098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77820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95011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27368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073377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014704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980343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408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CDEBF86-11AB-4EB3-A5A7-FB6D7434D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34203"/>
              </p:ext>
            </p:extLst>
          </p:nvPr>
        </p:nvGraphicFramePr>
        <p:xfrm>
          <a:off x="1935474" y="475887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7682648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30285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283668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2104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524774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660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4640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449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0123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58104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9834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785816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167842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18252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17026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5235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127246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93943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358202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5633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903864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90352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806472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09905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520019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6693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22895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2649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574638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69208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144174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12777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8905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539FDD7-8C31-49E8-9E35-837089F59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03061"/>
              </p:ext>
            </p:extLst>
          </p:nvPr>
        </p:nvGraphicFramePr>
        <p:xfrm>
          <a:off x="1937983" y="5220728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5517177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42936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375751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074858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817409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476589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24750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92878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25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209919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342130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951017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8989296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83955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90499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5657152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254775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19499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978174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166595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849874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90413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8319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77436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858791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8591704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10993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527170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262180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445616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62633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917250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51094"/>
                  </a:ext>
                </a:extLst>
              </a:tr>
            </a:tbl>
          </a:graphicData>
        </a:graphic>
      </p:graphicFrame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8FE72E2-CC5A-4A4E-A70C-CE46EEBF131D}"/>
              </a:ext>
            </a:extLst>
          </p:cNvPr>
          <p:cNvSpPr/>
          <p:nvPr/>
        </p:nvSpPr>
        <p:spPr>
          <a:xfrm>
            <a:off x="5948146" y="2991670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63774D9A-0825-4ECD-AAD6-28EC38546251}"/>
              </a:ext>
            </a:extLst>
          </p:cNvPr>
          <p:cNvSpPr/>
          <p:nvPr/>
        </p:nvSpPr>
        <p:spPr>
          <a:xfrm>
            <a:off x="4941379" y="3416808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97C7BEF6-0BA0-43FF-B5C4-C15A97F77931}"/>
              </a:ext>
            </a:extLst>
          </p:cNvPr>
          <p:cNvSpPr/>
          <p:nvPr/>
        </p:nvSpPr>
        <p:spPr>
          <a:xfrm>
            <a:off x="5202002" y="4311433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1CAD4CC1-6AC4-4FA4-A337-7A88F6D7F07A}"/>
              </a:ext>
            </a:extLst>
          </p:cNvPr>
          <p:cNvSpPr/>
          <p:nvPr/>
        </p:nvSpPr>
        <p:spPr>
          <a:xfrm>
            <a:off x="4465621" y="4761896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EE683AB9-ACCA-4A01-A5F9-123A54C4E2A0}"/>
              </a:ext>
            </a:extLst>
          </p:cNvPr>
          <p:cNvSpPr/>
          <p:nvPr/>
        </p:nvSpPr>
        <p:spPr>
          <a:xfrm>
            <a:off x="8232590" y="5220924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56B83B-1F6C-4EF1-8F43-0EC3A3C4BAA8}"/>
              </a:ext>
            </a:extLst>
          </p:cNvPr>
          <p:cNvSpPr txBox="1"/>
          <p:nvPr/>
        </p:nvSpPr>
        <p:spPr>
          <a:xfrm>
            <a:off x="807593" y="6042320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/>
              <a:t>Method 1</a:t>
            </a:r>
            <a:r>
              <a:rPr lang="en-US" altLang="zh-TW" b="1" dirty="0"/>
              <a:t>: shift one by one</a:t>
            </a:r>
            <a:endParaRPr lang="zh-TW" altLang="en-US" b="1" u="sng" dirty="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8AF2600-6F35-4CE0-803A-BD27B68E3A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299923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6FC65FC6-E422-40D8-9CCA-E06FA3E905E4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341854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456780BE-D3FC-45EA-B50A-B4A68D448262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30813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1" name="表格 110">
            <a:extLst>
              <a:ext uri="{FF2B5EF4-FFF2-40B4-BE49-F238E27FC236}">
                <a16:creationId xmlns:a16="http://schemas.microsoft.com/office/drawing/2014/main" id="{06D86FB3-B747-4562-B5EE-0307BDC875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756717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2" name="表格 111">
            <a:extLst>
              <a:ext uri="{FF2B5EF4-FFF2-40B4-BE49-F238E27FC236}">
                <a16:creationId xmlns:a16="http://schemas.microsoft.com/office/drawing/2014/main" id="{EBA62A26-E4A1-4E97-8EA0-735B1A8088D0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521390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FDDAC62-5270-4526-A2EE-E333F97766AE}"/>
              </a:ext>
            </a:extLst>
          </p:cNvPr>
          <p:cNvSpPr/>
          <p:nvPr/>
        </p:nvSpPr>
        <p:spPr>
          <a:xfrm>
            <a:off x="2458812" y="2996916"/>
            <a:ext cx="225741" cy="2565485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535535-2A46-44EA-97A8-8AF7EC7F0ED1}"/>
              </a:ext>
            </a:extLst>
          </p:cNvPr>
          <p:cNvSpPr/>
          <p:nvPr/>
        </p:nvSpPr>
        <p:spPr>
          <a:xfrm>
            <a:off x="2069789" y="2794481"/>
            <a:ext cx="364930" cy="2809377"/>
          </a:xfrm>
          <a:prstGeom prst="rect">
            <a:avLst/>
          </a:prstGeom>
          <a:solidFill>
            <a:srgbClr val="F2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723FB9E-653D-4570-BB48-6FC91D497F15}"/>
              </a:ext>
            </a:extLst>
          </p:cNvPr>
          <p:cNvSpPr/>
          <p:nvPr/>
        </p:nvSpPr>
        <p:spPr>
          <a:xfrm>
            <a:off x="37300" y="2781284"/>
            <a:ext cx="2315950" cy="2862322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/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C437A34-D4A3-4137-8EC8-BDCBA533B09B}"/>
              </a:ext>
            </a:extLst>
          </p:cNvPr>
          <p:cNvSpPr/>
          <p:nvPr/>
        </p:nvSpPr>
        <p:spPr>
          <a:xfrm>
            <a:off x="2712721" y="3004329"/>
            <a:ext cx="241914" cy="2537244"/>
          </a:xfrm>
          <a:prstGeom prst="roundRect">
            <a:avLst>
              <a:gd name="adj" fmla="val 1590"/>
            </a:avLst>
          </a:prstGeom>
          <a:solidFill>
            <a:srgbClr val="FFFF00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A132B9C8-F890-41DB-BF3D-FFAF5A246B12}"/>
              </a:ext>
            </a:extLst>
          </p:cNvPr>
          <p:cNvSpPr txBox="1"/>
          <p:nvPr/>
        </p:nvSpPr>
        <p:spPr>
          <a:xfrm>
            <a:off x="3780580" y="568217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All the same as </a:t>
            </a:r>
            <a:r>
              <a:rPr lang="en-US" altLang="zh-TW" dirty="0">
                <a:solidFill>
                  <a:srgbClr val="0000FF"/>
                </a:solidFill>
              </a:rPr>
              <a:t>sign bit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507E9A8A-F7ED-4EF1-9605-24AEE257D53E}"/>
              </a:ext>
            </a:extLst>
          </p:cNvPr>
          <p:cNvCxnSpPr>
            <a:cxnSpLocks/>
          </p:cNvCxnSpPr>
          <p:nvPr/>
        </p:nvCxnSpPr>
        <p:spPr>
          <a:xfrm>
            <a:off x="2954635" y="5512402"/>
            <a:ext cx="893465" cy="3365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ECAC47B-B8CF-4E59-998F-8C5594AE17FB}"/>
              </a:ext>
            </a:extLst>
          </p:cNvPr>
          <p:cNvCxnSpPr/>
          <p:nvPr/>
        </p:nvCxnSpPr>
        <p:spPr>
          <a:xfrm>
            <a:off x="653642" y="4040644"/>
            <a:ext cx="10983769" cy="0"/>
          </a:xfrm>
          <a:prstGeom prst="line">
            <a:avLst/>
          </a:prstGeom>
          <a:ln w="38100">
            <a:solidFill>
              <a:srgbClr val="EE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463BE1-F1DC-4511-92C8-F1036C7192F8}"/>
              </a:ext>
            </a:extLst>
          </p:cNvPr>
          <p:cNvSpPr txBox="1"/>
          <p:nvPr/>
        </p:nvSpPr>
        <p:spPr>
          <a:xfrm>
            <a:off x="52258" y="376985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 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3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23" y="2763641"/>
            <a:ext cx="12185477" cy="4016484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64" name="!!A0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299090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!!D0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10463035" y="330671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!!A1">
            <a:extLst>
              <a:ext uri="{FF2B5EF4-FFF2-40B4-BE49-F238E27FC236}">
                <a16:creationId xmlns:a16="http://schemas.microsoft.com/office/drawing/2014/main" id="{FD48F3FA-CC21-40F9-9AA2-75F3EB904F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42003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3" name="!!D1">
            <a:extLst>
              <a:ext uri="{FF2B5EF4-FFF2-40B4-BE49-F238E27FC236}">
                <a16:creationId xmlns:a16="http://schemas.microsoft.com/office/drawing/2014/main" id="{E70C4DA7-487B-4B49-86EA-044A91D8F76D}"/>
              </a:ext>
            </a:extLst>
          </p:cNvPr>
          <p:cNvSpPr/>
          <p:nvPr/>
        </p:nvSpPr>
        <p:spPr>
          <a:xfrm>
            <a:off x="10463035" y="373584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!!A2">
            <a:extLst>
              <a:ext uri="{FF2B5EF4-FFF2-40B4-BE49-F238E27FC236}">
                <a16:creationId xmlns:a16="http://schemas.microsoft.com/office/drawing/2014/main" id="{8135F08C-CE48-4E42-B2BE-F876F41F73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85410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5" name="!!D2">
            <a:extLst>
              <a:ext uri="{FF2B5EF4-FFF2-40B4-BE49-F238E27FC236}">
                <a16:creationId xmlns:a16="http://schemas.microsoft.com/office/drawing/2014/main" id="{AD5A91F6-41FF-4A71-99F3-4F73E5A0418E}"/>
              </a:ext>
            </a:extLst>
          </p:cNvPr>
          <p:cNvSpPr/>
          <p:nvPr/>
        </p:nvSpPr>
        <p:spPr>
          <a:xfrm>
            <a:off x="10463035" y="41699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!!A3">
            <a:extLst>
              <a:ext uri="{FF2B5EF4-FFF2-40B4-BE49-F238E27FC236}">
                <a16:creationId xmlns:a16="http://schemas.microsoft.com/office/drawing/2014/main" id="{00CC5FEC-A1F1-4ECC-BF69-31F84DF76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301373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7" name="!!D3">
            <a:extLst>
              <a:ext uri="{FF2B5EF4-FFF2-40B4-BE49-F238E27FC236}">
                <a16:creationId xmlns:a16="http://schemas.microsoft.com/office/drawing/2014/main" id="{B7DC5CAE-8585-4AE6-9385-AA5EF47B9902}"/>
              </a:ext>
            </a:extLst>
          </p:cNvPr>
          <p:cNvSpPr/>
          <p:nvPr/>
        </p:nvSpPr>
        <p:spPr>
          <a:xfrm>
            <a:off x="10463035" y="461718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!!A4">
            <a:extLst>
              <a:ext uri="{FF2B5EF4-FFF2-40B4-BE49-F238E27FC236}">
                <a16:creationId xmlns:a16="http://schemas.microsoft.com/office/drawing/2014/main" id="{BDEB2E4E-4142-492F-8660-5ECEF135C0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749957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9" name="!!D4">
            <a:extLst>
              <a:ext uri="{FF2B5EF4-FFF2-40B4-BE49-F238E27FC236}">
                <a16:creationId xmlns:a16="http://schemas.microsoft.com/office/drawing/2014/main" id="{675A338C-560D-484E-B283-2CD0F4CAC052}"/>
              </a:ext>
            </a:extLst>
          </p:cNvPr>
          <p:cNvSpPr/>
          <p:nvPr/>
        </p:nvSpPr>
        <p:spPr>
          <a:xfrm>
            <a:off x="10463035" y="506576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0" name="!!A5">
            <a:extLst>
              <a:ext uri="{FF2B5EF4-FFF2-40B4-BE49-F238E27FC236}">
                <a16:creationId xmlns:a16="http://schemas.microsoft.com/office/drawing/2014/main" id="{C18AB325-73FC-44F4-B738-D9C9A39C1D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521589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51" name="!!D5">
            <a:extLst>
              <a:ext uri="{FF2B5EF4-FFF2-40B4-BE49-F238E27FC236}">
                <a16:creationId xmlns:a16="http://schemas.microsoft.com/office/drawing/2014/main" id="{C4D856D7-20B7-4544-8FAF-6412170F3C19}"/>
              </a:ext>
            </a:extLst>
          </p:cNvPr>
          <p:cNvSpPr/>
          <p:nvPr/>
        </p:nvSpPr>
        <p:spPr>
          <a:xfrm>
            <a:off x="10463035" y="553170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280F705-B069-4D81-BD37-64EB83F5F7C0}"/>
              </a:ext>
            </a:extLst>
          </p:cNvPr>
          <p:cNvSpPr txBox="1"/>
          <p:nvPr/>
        </p:nvSpPr>
        <p:spPr>
          <a:xfrm>
            <a:off x="11462202" y="3689149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D345F6-55D2-4DED-926D-415E2ED01D92}"/>
              </a:ext>
            </a:extLst>
          </p:cNvPr>
          <p:cNvSpPr txBox="1"/>
          <p:nvPr/>
        </p:nvSpPr>
        <p:spPr>
          <a:xfrm>
            <a:off x="2086669" y="55415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sign bit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93EE634-F545-4465-91E4-2644DA5F0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49594"/>
              </p:ext>
            </p:extLst>
          </p:nvPr>
        </p:nvGraphicFramePr>
        <p:xfrm>
          <a:off x="1686547" y="2991822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4797872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01962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1197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97011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2110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396217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333070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28589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699232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10556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526876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776724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171327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313403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703761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532464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237181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1046378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961585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94239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888742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235702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484182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34617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20701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06996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23371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9623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453488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7104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109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640266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71819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8E3BFC2-A644-431E-983C-97E83E128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765536"/>
              </p:ext>
            </p:extLst>
          </p:nvPr>
        </p:nvGraphicFramePr>
        <p:xfrm>
          <a:off x="1686547" y="343686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053430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696247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03132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1725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96835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379200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346143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534761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77314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067435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1145759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78895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540730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288884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652907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40680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7936629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92721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0377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01252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900129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43710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1395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01806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01776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56038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15968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256839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300698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6997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8043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8761960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7064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A68EB78-E2E3-41AF-A88A-61057BD43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120261"/>
              </p:ext>
            </p:extLst>
          </p:nvPr>
        </p:nvGraphicFramePr>
        <p:xfrm>
          <a:off x="1692071" y="4310597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104553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06969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165818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03393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53711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6780794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07748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7964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5403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875238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57122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330810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09006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76787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19184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334096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286039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47420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30350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428077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393482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310226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3771948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01393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41592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45098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77820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95011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27368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073377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014704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980343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408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CDEBF86-11AB-4EB3-A5A7-FB6D7434D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99483"/>
              </p:ext>
            </p:extLst>
          </p:nvPr>
        </p:nvGraphicFramePr>
        <p:xfrm>
          <a:off x="1686547" y="475887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7682648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30285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283668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2104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524774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660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4640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449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0123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58104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9834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785816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167842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18252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17026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5235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127246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93943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358202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5633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903864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90352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806472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09905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520019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6693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22895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2649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574638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69208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144174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12777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8905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539FDD7-8C31-49E8-9E35-837089F59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54365"/>
              </p:ext>
            </p:extLst>
          </p:nvPr>
        </p:nvGraphicFramePr>
        <p:xfrm>
          <a:off x="1689056" y="5220728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5517177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42936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375751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074858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817409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476589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24750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92878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25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209919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342130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951017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8989296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83955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90499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5657152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254775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19499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978174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166595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849874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90413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8319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77436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858791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8591704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10993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527170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262180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445616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62633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917250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51094"/>
                  </a:ext>
                </a:extLst>
              </a:tr>
            </a:tbl>
          </a:graphicData>
        </a:graphic>
      </p:graphicFrame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8FE72E2-CC5A-4A4E-A70C-CE46EEBF131D}"/>
              </a:ext>
            </a:extLst>
          </p:cNvPr>
          <p:cNvSpPr/>
          <p:nvPr/>
        </p:nvSpPr>
        <p:spPr>
          <a:xfrm>
            <a:off x="5699219" y="2991670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63774D9A-0825-4ECD-AAD6-28EC38546251}"/>
              </a:ext>
            </a:extLst>
          </p:cNvPr>
          <p:cNvSpPr/>
          <p:nvPr/>
        </p:nvSpPr>
        <p:spPr>
          <a:xfrm>
            <a:off x="4692452" y="3416808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97C7BEF6-0BA0-43FF-B5C4-C15A97F77931}"/>
              </a:ext>
            </a:extLst>
          </p:cNvPr>
          <p:cNvSpPr/>
          <p:nvPr/>
        </p:nvSpPr>
        <p:spPr>
          <a:xfrm>
            <a:off x="4953075" y="4311433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1CAD4CC1-6AC4-4FA4-A337-7A88F6D7F07A}"/>
              </a:ext>
            </a:extLst>
          </p:cNvPr>
          <p:cNvSpPr/>
          <p:nvPr/>
        </p:nvSpPr>
        <p:spPr>
          <a:xfrm>
            <a:off x="4216694" y="4761896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EE683AB9-ACCA-4A01-A5F9-123A54C4E2A0}"/>
              </a:ext>
            </a:extLst>
          </p:cNvPr>
          <p:cNvSpPr/>
          <p:nvPr/>
        </p:nvSpPr>
        <p:spPr>
          <a:xfrm>
            <a:off x="7983663" y="5220924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56B83B-1F6C-4EF1-8F43-0EC3A3C4BAA8}"/>
              </a:ext>
            </a:extLst>
          </p:cNvPr>
          <p:cNvSpPr txBox="1"/>
          <p:nvPr/>
        </p:nvSpPr>
        <p:spPr>
          <a:xfrm>
            <a:off x="807593" y="6042320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/>
              <a:t>Method 1</a:t>
            </a:r>
            <a:r>
              <a:rPr lang="en-US" altLang="zh-TW" b="1" dirty="0"/>
              <a:t>: shift one by one</a:t>
            </a:r>
            <a:endParaRPr lang="zh-TW" altLang="en-US" b="1" u="sng" dirty="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8AF2600-6F35-4CE0-803A-BD27B68E3A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299923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6FC65FC6-E422-40D8-9CCA-E06FA3E905E4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341854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456780BE-D3FC-45EA-B50A-B4A68D448262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30813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1" name="表格 110">
            <a:extLst>
              <a:ext uri="{FF2B5EF4-FFF2-40B4-BE49-F238E27FC236}">
                <a16:creationId xmlns:a16="http://schemas.microsoft.com/office/drawing/2014/main" id="{06D86FB3-B747-4562-B5EE-0307BDC875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756717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2" name="表格 111">
            <a:extLst>
              <a:ext uri="{FF2B5EF4-FFF2-40B4-BE49-F238E27FC236}">
                <a16:creationId xmlns:a16="http://schemas.microsoft.com/office/drawing/2014/main" id="{EBA62A26-E4A1-4E97-8EA0-735B1A8088D0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521390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FDDAC62-5270-4526-A2EE-E333F97766AE}"/>
              </a:ext>
            </a:extLst>
          </p:cNvPr>
          <p:cNvSpPr/>
          <p:nvPr/>
        </p:nvSpPr>
        <p:spPr>
          <a:xfrm>
            <a:off x="2458812" y="2996916"/>
            <a:ext cx="225741" cy="2565485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535535-2A46-44EA-97A8-8AF7EC7F0ED1}"/>
              </a:ext>
            </a:extLst>
          </p:cNvPr>
          <p:cNvSpPr/>
          <p:nvPr/>
        </p:nvSpPr>
        <p:spPr>
          <a:xfrm>
            <a:off x="2069789" y="2794481"/>
            <a:ext cx="364930" cy="2809377"/>
          </a:xfrm>
          <a:prstGeom prst="rect">
            <a:avLst/>
          </a:prstGeom>
          <a:solidFill>
            <a:srgbClr val="F2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723FB9E-653D-4570-BB48-6FC91D497F15}"/>
              </a:ext>
            </a:extLst>
          </p:cNvPr>
          <p:cNvSpPr/>
          <p:nvPr/>
        </p:nvSpPr>
        <p:spPr>
          <a:xfrm>
            <a:off x="37300" y="2781284"/>
            <a:ext cx="2315950" cy="2862322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/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3E4E3975-F2A7-4006-96C4-03BE4C67CDCB}"/>
              </a:ext>
            </a:extLst>
          </p:cNvPr>
          <p:cNvSpPr/>
          <p:nvPr/>
        </p:nvSpPr>
        <p:spPr>
          <a:xfrm>
            <a:off x="2712721" y="3004329"/>
            <a:ext cx="241914" cy="2537244"/>
          </a:xfrm>
          <a:prstGeom prst="roundRect">
            <a:avLst>
              <a:gd name="adj" fmla="val 1590"/>
            </a:avLst>
          </a:prstGeom>
          <a:solidFill>
            <a:srgbClr val="FFFF00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FCDF86E-AD7A-4653-B846-8DAFCE7F297F}"/>
              </a:ext>
            </a:extLst>
          </p:cNvPr>
          <p:cNvSpPr txBox="1"/>
          <p:nvPr/>
        </p:nvSpPr>
        <p:spPr>
          <a:xfrm>
            <a:off x="3780580" y="5682178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All the same as </a:t>
            </a:r>
            <a:r>
              <a:rPr lang="en-US" altLang="zh-TW" dirty="0">
                <a:solidFill>
                  <a:srgbClr val="0000FF"/>
                </a:solidFill>
              </a:rPr>
              <a:t>sign bit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44213BBD-7A95-49F7-A026-7366427E0334}"/>
              </a:ext>
            </a:extLst>
          </p:cNvPr>
          <p:cNvCxnSpPr>
            <a:cxnSpLocks/>
          </p:cNvCxnSpPr>
          <p:nvPr/>
        </p:nvCxnSpPr>
        <p:spPr>
          <a:xfrm>
            <a:off x="2954635" y="5512402"/>
            <a:ext cx="893465" cy="3365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ECAC47B-B8CF-4E59-998F-8C5594AE17FB}"/>
              </a:ext>
            </a:extLst>
          </p:cNvPr>
          <p:cNvCxnSpPr/>
          <p:nvPr/>
        </p:nvCxnSpPr>
        <p:spPr>
          <a:xfrm>
            <a:off x="653642" y="4040644"/>
            <a:ext cx="10983769" cy="0"/>
          </a:xfrm>
          <a:prstGeom prst="line">
            <a:avLst/>
          </a:prstGeom>
          <a:ln w="38100">
            <a:solidFill>
              <a:srgbClr val="EE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463BE1-F1DC-4511-92C8-F1036C7192F8}"/>
              </a:ext>
            </a:extLst>
          </p:cNvPr>
          <p:cNvSpPr txBox="1"/>
          <p:nvPr/>
        </p:nvSpPr>
        <p:spPr>
          <a:xfrm>
            <a:off x="52258" y="376985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 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27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23" y="2763641"/>
            <a:ext cx="12185477" cy="4016484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64" name="!!A0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299090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!!D0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10463035" y="330671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!!A1">
            <a:extLst>
              <a:ext uri="{FF2B5EF4-FFF2-40B4-BE49-F238E27FC236}">
                <a16:creationId xmlns:a16="http://schemas.microsoft.com/office/drawing/2014/main" id="{FD48F3FA-CC21-40F9-9AA2-75F3EB904F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42003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3" name="!!D1">
            <a:extLst>
              <a:ext uri="{FF2B5EF4-FFF2-40B4-BE49-F238E27FC236}">
                <a16:creationId xmlns:a16="http://schemas.microsoft.com/office/drawing/2014/main" id="{E70C4DA7-487B-4B49-86EA-044A91D8F76D}"/>
              </a:ext>
            </a:extLst>
          </p:cNvPr>
          <p:cNvSpPr/>
          <p:nvPr/>
        </p:nvSpPr>
        <p:spPr>
          <a:xfrm>
            <a:off x="10463035" y="373584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!!A2">
            <a:extLst>
              <a:ext uri="{FF2B5EF4-FFF2-40B4-BE49-F238E27FC236}">
                <a16:creationId xmlns:a16="http://schemas.microsoft.com/office/drawing/2014/main" id="{8135F08C-CE48-4E42-B2BE-F876F41F73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85410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5" name="!!D2">
            <a:extLst>
              <a:ext uri="{FF2B5EF4-FFF2-40B4-BE49-F238E27FC236}">
                <a16:creationId xmlns:a16="http://schemas.microsoft.com/office/drawing/2014/main" id="{AD5A91F6-41FF-4A71-99F3-4F73E5A0418E}"/>
              </a:ext>
            </a:extLst>
          </p:cNvPr>
          <p:cNvSpPr/>
          <p:nvPr/>
        </p:nvSpPr>
        <p:spPr>
          <a:xfrm>
            <a:off x="10463035" y="41699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!!A3">
            <a:extLst>
              <a:ext uri="{FF2B5EF4-FFF2-40B4-BE49-F238E27FC236}">
                <a16:creationId xmlns:a16="http://schemas.microsoft.com/office/drawing/2014/main" id="{00CC5FEC-A1F1-4ECC-BF69-31F84DF76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301373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7" name="!!D3">
            <a:extLst>
              <a:ext uri="{FF2B5EF4-FFF2-40B4-BE49-F238E27FC236}">
                <a16:creationId xmlns:a16="http://schemas.microsoft.com/office/drawing/2014/main" id="{B7DC5CAE-8585-4AE6-9385-AA5EF47B9902}"/>
              </a:ext>
            </a:extLst>
          </p:cNvPr>
          <p:cNvSpPr/>
          <p:nvPr/>
        </p:nvSpPr>
        <p:spPr>
          <a:xfrm>
            <a:off x="10463035" y="461718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!!A4">
            <a:extLst>
              <a:ext uri="{FF2B5EF4-FFF2-40B4-BE49-F238E27FC236}">
                <a16:creationId xmlns:a16="http://schemas.microsoft.com/office/drawing/2014/main" id="{BDEB2E4E-4142-492F-8660-5ECEF135C0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749957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9" name="!!D4">
            <a:extLst>
              <a:ext uri="{FF2B5EF4-FFF2-40B4-BE49-F238E27FC236}">
                <a16:creationId xmlns:a16="http://schemas.microsoft.com/office/drawing/2014/main" id="{675A338C-560D-484E-B283-2CD0F4CAC052}"/>
              </a:ext>
            </a:extLst>
          </p:cNvPr>
          <p:cNvSpPr/>
          <p:nvPr/>
        </p:nvSpPr>
        <p:spPr>
          <a:xfrm>
            <a:off x="10463035" y="506576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0" name="!!A5">
            <a:extLst>
              <a:ext uri="{FF2B5EF4-FFF2-40B4-BE49-F238E27FC236}">
                <a16:creationId xmlns:a16="http://schemas.microsoft.com/office/drawing/2014/main" id="{C18AB325-73FC-44F4-B738-D9C9A39C1D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521589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51" name="!!D5">
            <a:extLst>
              <a:ext uri="{FF2B5EF4-FFF2-40B4-BE49-F238E27FC236}">
                <a16:creationId xmlns:a16="http://schemas.microsoft.com/office/drawing/2014/main" id="{C4D856D7-20B7-4544-8FAF-6412170F3C19}"/>
              </a:ext>
            </a:extLst>
          </p:cNvPr>
          <p:cNvSpPr/>
          <p:nvPr/>
        </p:nvSpPr>
        <p:spPr>
          <a:xfrm>
            <a:off x="10463035" y="553170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280F705-B069-4D81-BD37-64EB83F5F7C0}"/>
              </a:ext>
            </a:extLst>
          </p:cNvPr>
          <p:cNvSpPr txBox="1"/>
          <p:nvPr/>
        </p:nvSpPr>
        <p:spPr>
          <a:xfrm>
            <a:off x="11462202" y="3689149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D345F6-55D2-4DED-926D-415E2ED01D92}"/>
              </a:ext>
            </a:extLst>
          </p:cNvPr>
          <p:cNvSpPr txBox="1"/>
          <p:nvPr/>
        </p:nvSpPr>
        <p:spPr>
          <a:xfrm>
            <a:off x="2086669" y="55415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sign bit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93EE634-F545-4465-91E4-2644DA5F0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06627"/>
              </p:ext>
            </p:extLst>
          </p:nvPr>
        </p:nvGraphicFramePr>
        <p:xfrm>
          <a:off x="162690" y="2991822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4797872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01962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1197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97011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2110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396217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333070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28589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699232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10556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526876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776724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171327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313403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703761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532464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237181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1046378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961585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94239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888742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235702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484182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34617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20701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06996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23371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9623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453488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7104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109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640266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71819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8E3BFC2-A644-431E-983C-97E83E128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675480"/>
              </p:ext>
            </p:extLst>
          </p:nvPr>
        </p:nvGraphicFramePr>
        <p:xfrm>
          <a:off x="162690" y="343686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053430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696247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03132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1725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96835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379200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346143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534761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77314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067435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1145759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78895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540730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288884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652907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40680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7936629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92721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0377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01252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900129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43710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1395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01806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01776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56038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15968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256839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300698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6997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8043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8761960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7064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A68EB78-E2E3-41AF-A88A-61057BD43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529570"/>
              </p:ext>
            </p:extLst>
          </p:nvPr>
        </p:nvGraphicFramePr>
        <p:xfrm>
          <a:off x="168214" y="4310597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104553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06969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165818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03393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53711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6780794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07748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7964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5403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875238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57122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330810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09006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76787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19184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334096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286039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47420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30350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428077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393482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310226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3771948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01393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41592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45098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77820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95011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27368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073377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014704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980343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408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CDEBF86-11AB-4EB3-A5A7-FB6D7434D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322321"/>
              </p:ext>
            </p:extLst>
          </p:nvPr>
        </p:nvGraphicFramePr>
        <p:xfrm>
          <a:off x="162690" y="475887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7682648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30285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283668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2104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524774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660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4640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449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0123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58104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9834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785816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167842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18252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17026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5235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127246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93943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358202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5633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903864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90352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806472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09905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520019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6693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22895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2649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574638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69208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144174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12777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8905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539FDD7-8C31-49E8-9E35-837089F59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295134"/>
              </p:ext>
            </p:extLst>
          </p:nvPr>
        </p:nvGraphicFramePr>
        <p:xfrm>
          <a:off x="165199" y="5220728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5517177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42936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375751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074858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817409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476589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24750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92878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25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209919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342130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951017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8989296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83955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90499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5657152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254775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19499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978174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166595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849874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90413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8319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77436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858791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8591704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10993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527170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262180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445616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62633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917250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51094"/>
                  </a:ext>
                </a:extLst>
              </a:tr>
            </a:tbl>
          </a:graphicData>
        </a:graphic>
      </p:graphicFrame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8FE72E2-CC5A-4A4E-A70C-CE46EEBF131D}"/>
              </a:ext>
            </a:extLst>
          </p:cNvPr>
          <p:cNvSpPr/>
          <p:nvPr/>
        </p:nvSpPr>
        <p:spPr>
          <a:xfrm>
            <a:off x="4175362" y="2991670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63774D9A-0825-4ECD-AAD6-28EC38546251}"/>
              </a:ext>
            </a:extLst>
          </p:cNvPr>
          <p:cNvSpPr/>
          <p:nvPr/>
        </p:nvSpPr>
        <p:spPr>
          <a:xfrm>
            <a:off x="3168595" y="3416808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97C7BEF6-0BA0-43FF-B5C4-C15A97F77931}"/>
              </a:ext>
            </a:extLst>
          </p:cNvPr>
          <p:cNvSpPr/>
          <p:nvPr/>
        </p:nvSpPr>
        <p:spPr>
          <a:xfrm>
            <a:off x="3429218" y="4311433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1CAD4CC1-6AC4-4FA4-A337-7A88F6D7F07A}"/>
              </a:ext>
            </a:extLst>
          </p:cNvPr>
          <p:cNvSpPr/>
          <p:nvPr/>
        </p:nvSpPr>
        <p:spPr>
          <a:xfrm>
            <a:off x="2692837" y="4761896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EE683AB9-ACCA-4A01-A5F9-123A54C4E2A0}"/>
              </a:ext>
            </a:extLst>
          </p:cNvPr>
          <p:cNvSpPr/>
          <p:nvPr/>
        </p:nvSpPr>
        <p:spPr>
          <a:xfrm>
            <a:off x="6459806" y="5220924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56B83B-1F6C-4EF1-8F43-0EC3A3C4BAA8}"/>
              </a:ext>
            </a:extLst>
          </p:cNvPr>
          <p:cNvSpPr txBox="1"/>
          <p:nvPr/>
        </p:nvSpPr>
        <p:spPr>
          <a:xfrm>
            <a:off x="807593" y="6042320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/>
              <a:t>Method 1</a:t>
            </a:r>
            <a:r>
              <a:rPr lang="en-US" altLang="zh-TW" b="1" dirty="0"/>
              <a:t>: shift one by one</a:t>
            </a:r>
            <a:endParaRPr lang="zh-TW" altLang="en-US" b="1" u="sng" dirty="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8AF2600-6F35-4CE0-803A-BD27B68E3A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299923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6FC65FC6-E422-40D8-9CCA-E06FA3E905E4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341854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456780BE-D3FC-45EA-B50A-B4A68D448262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30813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1" name="表格 110">
            <a:extLst>
              <a:ext uri="{FF2B5EF4-FFF2-40B4-BE49-F238E27FC236}">
                <a16:creationId xmlns:a16="http://schemas.microsoft.com/office/drawing/2014/main" id="{06D86FB3-B747-4562-B5EE-0307BDC875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756717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2" name="表格 111">
            <a:extLst>
              <a:ext uri="{FF2B5EF4-FFF2-40B4-BE49-F238E27FC236}">
                <a16:creationId xmlns:a16="http://schemas.microsoft.com/office/drawing/2014/main" id="{EBA62A26-E4A1-4E97-8EA0-735B1A8088D0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521390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FDDAC62-5270-4526-A2EE-E333F97766AE}"/>
              </a:ext>
            </a:extLst>
          </p:cNvPr>
          <p:cNvSpPr/>
          <p:nvPr/>
        </p:nvSpPr>
        <p:spPr>
          <a:xfrm>
            <a:off x="2458812" y="2996916"/>
            <a:ext cx="225741" cy="2565485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535535-2A46-44EA-97A8-8AF7EC7F0ED1}"/>
              </a:ext>
            </a:extLst>
          </p:cNvPr>
          <p:cNvSpPr/>
          <p:nvPr/>
        </p:nvSpPr>
        <p:spPr>
          <a:xfrm>
            <a:off x="2069789" y="2794481"/>
            <a:ext cx="364930" cy="2809377"/>
          </a:xfrm>
          <a:prstGeom prst="rect">
            <a:avLst/>
          </a:prstGeom>
          <a:solidFill>
            <a:srgbClr val="F2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723FB9E-653D-4570-BB48-6FC91D497F15}"/>
              </a:ext>
            </a:extLst>
          </p:cNvPr>
          <p:cNvSpPr/>
          <p:nvPr/>
        </p:nvSpPr>
        <p:spPr>
          <a:xfrm>
            <a:off x="37300" y="2781284"/>
            <a:ext cx="2315950" cy="2862322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/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</p:txBody>
      </p: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9C712DB6-0956-4830-8FA2-635553FE8B2E}"/>
              </a:ext>
            </a:extLst>
          </p:cNvPr>
          <p:cNvSpPr/>
          <p:nvPr/>
        </p:nvSpPr>
        <p:spPr>
          <a:xfrm>
            <a:off x="2712721" y="3004329"/>
            <a:ext cx="241914" cy="2537244"/>
          </a:xfrm>
          <a:prstGeom prst="roundRect">
            <a:avLst>
              <a:gd name="adj" fmla="val 1590"/>
            </a:avLst>
          </a:prstGeom>
          <a:solidFill>
            <a:srgbClr val="FFFF00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483DD380-7FC9-475C-A4BD-EB5B4CCBBC85}"/>
              </a:ext>
            </a:extLst>
          </p:cNvPr>
          <p:cNvSpPr txBox="1"/>
          <p:nvPr/>
        </p:nvSpPr>
        <p:spPr>
          <a:xfrm>
            <a:off x="3771051" y="5726238"/>
            <a:ext cx="307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Not all </a:t>
            </a:r>
            <a:r>
              <a:rPr lang="en-US" altLang="zh-TW" dirty="0">
                <a:solidFill>
                  <a:srgbClr val="FF0000"/>
                </a:solidFill>
              </a:rPr>
              <a:t>the same as </a:t>
            </a:r>
            <a:r>
              <a:rPr lang="en-US" altLang="zh-TW" dirty="0">
                <a:solidFill>
                  <a:srgbClr val="0000FF"/>
                </a:solidFill>
              </a:rPr>
              <a:t>sign bit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4910EBE7-02BA-403C-82ED-F0CAC87C251F}"/>
              </a:ext>
            </a:extLst>
          </p:cNvPr>
          <p:cNvCxnSpPr>
            <a:cxnSpLocks/>
          </p:cNvCxnSpPr>
          <p:nvPr/>
        </p:nvCxnSpPr>
        <p:spPr>
          <a:xfrm>
            <a:off x="2954635" y="5512402"/>
            <a:ext cx="893465" cy="33655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ECAC47B-B8CF-4E59-998F-8C5594AE17FB}"/>
              </a:ext>
            </a:extLst>
          </p:cNvPr>
          <p:cNvCxnSpPr/>
          <p:nvPr/>
        </p:nvCxnSpPr>
        <p:spPr>
          <a:xfrm>
            <a:off x="653642" y="4040644"/>
            <a:ext cx="10983769" cy="0"/>
          </a:xfrm>
          <a:prstGeom prst="line">
            <a:avLst/>
          </a:prstGeom>
          <a:ln w="38100">
            <a:solidFill>
              <a:srgbClr val="EE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463BE1-F1DC-4511-92C8-F1036C7192F8}"/>
              </a:ext>
            </a:extLst>
          </p:cNvPr>
          <p:cNvSpPr txBox="1"/>
          <p:nvPr/>
        </p:nvSpPr>
        <p:spPr>
          <a:xfrm>
            <a:off x="52258" y="376985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 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116" name="矩形: 圓角 115">
            <a:extLst>
              <a:ext uri="{FF2B5EF4-FFF2-40B4-BE49-F238E27FC236}">
                <a16:creationId xmlns:a16="http://schemas.microsoft.com/office/drawing/2014/main" id="{FD5AC16B-F016-419F-8066-4FAA9DC91F4F}"/>
              </a:ext>
            </a:extLst>
          </p:cNvPr>
          <p:cNvSpPr/>
          <p:nvPr/>
        </p:nvSpPr>
        <p:spPr>
          <a:xfrm>
            <a:off x="2469206" y="3004329"/>
            <a:ext cx="8023987" cy="2537244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39DB3C23-EB40-458F-B331-A6717FA34813}"/>
              </a:ext>
            </a:extLst>
          </p:cNvPr>
          <p:cNvSpPr txBox="1"/>
          <p:nvPr/>
        </p:nvSpPr>
        <p:spPr>
          <a:xfrm>
            <a:off x="7040456" y="59706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009242"/>
                </a:solidFill>
              </a:rPr>
              <a:t>Output the MSB 32 bits</a:t>
            </a:r>
            <a:endParaRPr lang="zh-TW" altLang="en-US" b="1" dirty="0">
              <a:solidFill>
                <a:srgbClr val="009242"/>
              </a:solidFill>
            </a:endParaRPr>
          </a:p>
        </p:txBody>
      </p: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C04C96C7-E54B-47A7-9ABD-E332D81BDE80}"/>
              </a:ext>
            </a:extLst>
          </p:cNvPr>
          <p:cNvCxnSpPr>
            <a:cxnSpLocks/>
          </p:cNvCxnSpPr>
          <p:nvPr/>
        </p:nvCxnSpPr>
        <p:spPr>
          <a:xfrm>
            <a:off x="8235142" y="5541572"/>
            <a:ext cx="0" cy="437558"/>
          </a:xfrm>
          <a:prstGeom prst="straightConnector1">
            <a:avLst/>
          </a:prstGeom>
          <a:ln w="38100">
            <a:solidFill>
              <a:srgbClr val="0092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00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7" grpId="0"/>
      <p:bldP spid="116" grpId="0" animBg="1"/>
      <p:bldP spid="1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23" y="2763641"/>
            <a:ext cx="12185477" cy="4016484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64" name="!!A0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299090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!!D0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10463035" y="330671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!!A1">
            <a:extLst>
              <a:ext uri="{FF2B5EF4-FFF2-40B4-BE49-F238E27FC236}">
                <a16:creationId xmlns:a16="http://schemas.microsoft.com/office/drawing/2014/main" id="{FD48F3FA-CC21-40F9-9AA2-75F3EB904F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42003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3" name="!!D1">
            <a:extLst>
              <a:ext uri="{FF2B5EF4-FFF2-40B4-BE49-F238E27FC236}">
                <a16:creationId xmlns:a16="http://schemas.microsoft.com/office/drawing/2014/main" id="{E70C4DA7-487B-4B49-86EA-044A91D8F76D}"/>
              </a:ext>
            </a:extLst>
          </p:cNvPr>
          <p:cNvSpPr/>
          <p:nvPr/>
        </p:nvSpPr>
        <p:spPr>
          <a:xfrm>
            <a:off x="10463035" y="373584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!!A2">
            <a:extLst>
              <a:ext uri="{FF2B5EF4-FFF2-40B4-BE49-F238E27FC236}">
                <a16:creationId xmlns:a16="http://schemas.microsoft.com/office/drawing/2014/main" id="{8135F08C-CE48-4E42-B2BE-F876F41F73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85410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5" name="!!D2">
            <a:extLst>
              <a:ext uri="{FF2B5EF4-FFF2-40B4-BE49-F238E27FC236}">
                <a16:creationId xmlns:a16="http://schemas.microsoft.com/office/drawing/2014/main" id="{AD5A91F6-41FF-4A71-99F3-4F73E5A0418E}"/>
              </a:ext>
            </a:extLst>
          </p:cNvPr>
          <p:cNvSpPr/>
          <p:nvPr/>
        </p:nvSpPr>
        <p:spPr>
          <a:xfrm>
            <a:off x="10463035" y="41699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!!A3">
            <a:extLst>
              <a:ext uri="{FF2B5EF4-FFF2-40B4-BE49-F238E27FC236}">
                <a16:creationId xmlns:a16="http://schemas.microsoft.com/office/drawing/2014/main" id="{00CC5FEC-A1F1-4ECC-BF69-31F84DF76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301373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7" name="!!D3">
            <a:extLst>
              <a:ext uri="{FF2B5EF4-FFF2-40B4-BE49-F238E27FC236}">
                <a16:creationId xmlns:a16="http://schemas.microsoft.com/office/drawing/2014/main" id="{B7DC5CAE-8585-4AE6-9385-AA5EF47B9902}"/>
              </a:ext>
            </a:extLst>
          </p:cNvPr>
          <p:cNvSpPr/>
          <p:nvPr/>
        </p:nvSpPr>
        <p:spPr>
          <a:xfrm>
            <a:off x="10463035" y="461718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!!A4">
            <a:extLst>
              <a:ext uri="{FF2B5EF4-FFF2-40B4-BE49-F238E27FC236}">
                <a16:creationId xmlns:a16="http://schemas.microsoft.com/office/drawing/2014/main" id="{BDEB2E4E-4142-492F-8660-5ECEF135C0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749957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9" name="!!D4">
            <a:extLst>
              <a:ext uri="{FF2B5EF4-FFF2-40B4-BE49-F238E27FC236}">
                <a16:creationId xmlns:a16="http://schemas.microsoft.com/office/drawing/2014/main" id="{675A338C-560D-484E-B283-2CD0F4CAC052}"/>
              </a:ext>
            </a:extLst>
          </p:cNvPr>
          <p:cNvSpPr/>
          <p:nvPr/>
        </p:nvSpPr>
        <p:spPr>
          <a:xfrm>
            <a:off x="10463035" y="506576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0" name="!!A5">
            <a:extLst>
              <a:ext uri="{FF2B5EF4-FFF2-40B4-BE49-F238E27FC236}">
                <a16:creationId xmlns:a16="http://schemas.microsoft.com/office/drawing/2014/main" id="{C18AB325-73FC-44F4-B738-D9C9A39C1D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521589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51" name="!!D5">
            <a:extLst>
              <a:ext uri="{FF2B5EF4-FFF2-40B4-BE49-F238E27FC236}">
                <a16:creationId xmlns:a16="http://schemas.microsoft.com/office/drawing/2014/main" id="{C4D856D7-20B7-4544-8FAF-6412170F3C19}"/>
              </a:ext>
            </a:extLst>
          </p:cNvPr>
          <p:cNvSpPr/>
          <p:nvPr/>
        </p:nvSpPr>
        <p:spPr>
          <a:xfrm>
            <a:off x="10463035" y="553170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280F705-B069-4D81-BD37-64EB83F5F7C0}"/>
              </a:ext>
            </a:extLst>
          </p:cNvPr>
          <p:cNvSpPr txBox="1"/>
          <p:nvPr/>
        </p:nvSpPr>
        <p:spPr>
          <a:xfrm>
            <a:off x="11462202" y="3689149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D345F6-55D2-4DED-926D-415E2ED01D92}"/>
              </a:ext>
            </a:extLst>
          </p:cNvPr>
          <p:cNvSpPr txBox="1"/>
          <p:nvPr/>
        </p:nvSpPr>
        <p:spPr>
          <a:xfrm>
            <a:off x="2086669" y="55415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sign bit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93EE634-F545-4465-91E4-2644DA5F079F}"/>
              </a:ext>
            </a:extLst>
          </p:cNvPr>
          <p:cNvGraphicFramePr>
            <a:graphicFrameLocks noGrp="1"/>
          </p:cNvGraphicFramePr>
          <p:nvPr/>
        </p:nvGraphicFramePr>
        <p:xfrm>
          <a:off x="162690" y="2991822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4797872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01962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1197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97011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2110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396217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333070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28589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699232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10556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526876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776724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171327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313403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703761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532464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237181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1046378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961585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94239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888742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235702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484182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34617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20701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06996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23371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9623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453488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7104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109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640266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71819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8E3BFC2-A644-431E-983C-97E83E128822}"/>
              </a:ext>
            </a:extLst>
          </p:cNvPr>
          <p:cNvGraphicFramePr>
            <a:graphicFrameLocks noGrp="1"/>
          </p:cNvGraphicFramePr>
          <p:nvPr/>
        </p:nvGraphicFramePr>
        <p:xfrm>
          <a:off x="162690" y="343686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053430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696247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03132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1725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96835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379200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346143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534761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77314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067435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1145759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78895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540730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288884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652907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40680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7936629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92721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0377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01252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900129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43710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1395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01806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01776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56038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15968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256839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300698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6997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8043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8761960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7064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A68EB78-E2E3-41AF-A88A-61057BD43A4D}"/>
              </a:ext>
            </a:extLst>
          </p:cNvPr>
          <p:cNvGraphicFramePr>
            <a:graphicFrameLocks noGrp="1"/>
          </p:cNvGraphicFramePr>
          <p:nvPr/>
        </p:nvGraphicFramePr>
        <p:xfrm>
          <a:off x="168214" y="4310597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104553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06969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165818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03393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53711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6780794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07748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7964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5403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875238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57122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330810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09006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76787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19184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334096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286039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47420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30350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428077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393482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310226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3771948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01393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41592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45098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77820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95011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27368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073377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014704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980343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408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CDEBF86-11AB-4EB3-A5A7-FB6D7434D696}"/>
              </a:ext>
            </a:extLst>
          </p:cNvPr>
          <p:cNvGraphicFramePr>
            <a:graphicFrameLocks noGrp="1"/>
          </p:cNvGraphicFramePr>
          <p:nvPr/>
        </p:nvGraphicFramePr>
        <p:xfrm>
          <a:off x="162690" y="475887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7682648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30285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283668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2104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524774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660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4640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449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0123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58104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9834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785816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167842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18252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17026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5235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127246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93943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358202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5633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903864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90352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806472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09905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520019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6693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22895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2649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574638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69208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144174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12777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8905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539FDD7-8C31-49E8-9E35-837089F59854}"/>
              </a:ext>
            </a:extLst>
          </p:cNvPr>
          <p:cNvGraphicFramePr>
            <a:graphicFrameLocks noGrp="1"/>
          </p:cNvGraphicFramePr>
          <p:nvPr/>
        </p:nvGraphicFramePr>
        <p:xfrm>
          <a:off x="165199" y="5220728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5517177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42936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375751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074858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817409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476589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24750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92878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25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209919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342130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951017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8989296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83955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90499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5657152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254775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19499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978174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166595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849874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90413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8319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77436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858791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8591704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10993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527170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262180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445616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62633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917250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51094"/>
                  </a:ext>
                </a:extLst>
              </a:tr>
            </a:tbl>
          </a:graphicData>
        </a:graphic>
      </p:graphicFrame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8FE72E2-CC5A-4A4E-A70C-CE46EEBF131D}"/>
              </a:ext>
            </a:extLst>
          </p:cNvPr>
          <p:cNvSpPr/>
          <p:nvPr/>
        </p:nvSpPr>
        <p:spPr>
          <a:xfrm>
            <a:off x="4175362" y="2991670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63774D9A-0825-4ECD-AAD6-28EC38546251}"/>
              </a:ext>
            </a:extLst>
          </p:cNvPr>
          <p:cNvSpPr/>
          <p:nvPr/>
        </p:nvSpPr>
        <p:spPr>
          <a:xfrm>
            <a:off x="3168595" y="3416808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97C7BEF6-0BA0-43FF-B5C4-C15A97F77931}"/>
              </a:ext>
            </a:extLst>
          </p:cNvPr>
          <p:cNvSpPr/>
          <p:nvPr/>
        </p:nvSpPr>
        <p:spPr>
          <a:xfrm>
            <a:off x="3429218" y="4311433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1CAD4CC1-6AC4-4FA4-A337-7A88F6D7F07A}"/>
              </a:ext>
            </a:extLst>
          </p:cNvPr>
          <p:cNvSpPr/>
          <p:nvPr/>
        </p:nvSpPr>
        <p:spPr>
          <a:xfrm>
            <a:off x="2692837" y="4761896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EE683AB9-ACCA-4A01-A5F9-123A54C4E2A0}"/>
              </a:ext>
            </a:extLst>
          </p:cNvPr>
          <p:cNvSpPr/>
          <p:nvPr/>
        </p:nvSpPr>
        <p:spPr>
          <a:xfrm>
            <a:off x="6459806" y="5220924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56B83B-1F6C-4EF1-8F43-0EC3A3C4BAA8}"/>
              </a:ext>
            </a:extLst>
          </p:cNvPr>
          <p:cNvSpPr txBox="1"/>
          <p:nvPr/>
        </p:nvSpPr>
        <p:spPr>
          <a:xfrm>
            <a:off x="807593" y="6042320"/>
            <a:ext cx="11447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/>
              <a:t>Method 1</a:t>
            </a:r>
            <a:r>
              <a:rPr lang="en-US" altLang="zh-TW" b="1" dirty="0"/>
              <a:t>: shift one by one</a:t>
            </a:r>
            <a:r>
              <a:rPr lang="zh-TW" altLang="en-US" b="1" dirty="0"/>
              <a:t> </a:t>
            </a:r>
            <a:endParaRPr lang="en-US" altLang="zh-TW" b="1" dirty="0"/>
          </a:p>
          <a:p>
            <a:r>
              <a:rPr lang="en-US" altLang="zh-TW" b="1" dirty="0">
                <a:solidFill>
                  <a:srgbClr val="FF0000"/>
                </a:solidFill>
                <a:sym typeface="Wingdings" panose="05000000000000000000" pitchFamily="2" charset="2"/>
              </a:rPr>
              <a:t> </a:t>
            </a:r>
            <a:r>
              <a:rPr lang="zh-TW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sym typeface="Wingdings" panose="05000000000000000000" pitchFamily="2" charset="2"/>
              </a:rPr>
              <a:t>Problem: need “while” loop, which cannot be unrolled because of unbounded  Bad performance.</a:t>
            </a:r>
            <a:endParaRPr lang="zh-TW" altLang="en-US" b="1" u="sng" dirty="0">
              <a:solidFill>
                <a:srgbClr val="FF0000"/>
              </a:solidFill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8AF2600-6F35-4CE0-803A-BD27B68E3A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299923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6FC65FC6-E422-40D8-9CCA-E06FA3E905E4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341854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456780BE-D3FC-45EA-B50A-B4A68D448262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30813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1" name="表格 110">
            <a:extLst>
              <a:ext uri="{FF2B5EF4-FFF2-40B4-BE49-F238E27FC236}">
                <a16:creationId xmlns:a16="http://schemas.microsoft.com/office/drawing/2014/main" id="{06D86FB3-B747-4562-B5EE-0307BDC875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756717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2" name="表格 111">
            <a:extLst>
              <a:ext uri="{FF2B5EF4-FFF2-40B4-BE49-F238E27FC236}">
                <a16:creationId xmlns:a16="http://schemas.microsoft.com/office/drawing/2014/main" id="{EBA62A26-E4A1-4E97-8EA0-735B1A8088D0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521390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FDDAC62-5270-4526-A2EE-E333F97766AE}"/>
              </a:ext>
            </a:extLst>
          </p:cNvPr>
          <p:cNvSpPr/>
          <p:nvPr/>
        </p:nvSpPr>
        <p:spPr>
          <a:xfrm>
            <a:off x="2458812" y="2996916"/>
            <a:ext cx="225741" cy="2565485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535535-2A46-44EA-97A8-8AF7EC7F0ED1}"/>
              </a:ext>
            </a:extLst>
          </p:cNvPr>
          <p:cNvSpPr/>
          <p:nvPr/>
        </p:nvSpPr>
        <p:spPr>
          <a:xfrm>
            <a:off x="2069789" y="2794481"/>
            <a:ext cx="364930" cy="2809377"/>
          </a:xfrm>
          <a:prstGeom prst="rect">
            <a:avLst/>
          </a:prstGeom>
          <a:solidFill>
            <a:srgbClr val="F2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723FB9E-653D-4570-BB48-6FC91D497F15}"/>
              </a:ext>
            </a:extLst>
          </p:cNvPr>
          <p:cNvSpPr/>
          <p:nvPr/>
        </p:nvSpPr>
        <p:spPr>
          <a:xfrm>
            <a:off x="37300" y="2781284"/>
            <a:ext cx="2315950" cy="2862322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/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ECAC47B-B8CF-4E59-998F-8C5594AE17FB}"/>
              </a:ext>
            </a:extLst>
          </p:cNvPr>
          <p:cNvCxnSpPr/>
          <p:nvPr/>
        </p:nvCxnSpPr>
        <p:spPr>
          <a:xfrm>
            <a:off x="653642" y="4040644"/>
            <a:ext cx="10983769" cy="0"/>
          </a:xfrm>
          <a:prstGeom prst="line">
            <a:avLst/>
          </a:prstGeom>
          <a:ln w="38100">
            <a:solidFill>
              <a:srgbClr val="EE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463BE1-F1DC-4511-92C8-F1036C7192F8}"/>
              </a:ext>
            </a:extLst>
          </p:cNvPr>
          <p:cNvSpPr txBox="1"/>
          <p:nvPr/>
        </p:nvSpPr>
        <p:spPr>
          <a:xfrm>
            <a:off x="52258" y="376985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 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8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74FBF1-D8C6-4B9C-BCC8-89B154F0F59A}"/>
              </a:ext>
            </a:extLst>
          </p:cNvPr>
          <p:cNvSpPr/>
          <p:nvPr/>
        </p:nvSpPr>
        <p:spPr>
          <a:xfrm>
            <a:off x="6523" y="2763641"/>
            <a:ext cx="12185477" cy="4016484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64" name="!!A0">
            <a:extLst>
              <a:ext uri="{FF2B5EF4-FFF2-40B4-BE49-F238E27FC236}">
                <a16:creationId xmlns:a16="http://schemas.microsoft.com/office/drawing/2014/main" id="{3A810705-7981-47E0-B0CB-CD87146E19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299090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65" name="!!D0">
            <a:extLst>
              <a:ext uri="{FF2B5EF4-FFF2-40B4-BE49-F238E27FC236}">
                <a16:creationId xmlns:a16="http://schemas.microsoft.com/office/drawing/2014/main" id="{2A87E745-57CE-4685-86FF-99823B158D14}"/>
              </a:ext>
            </a:extLst>
          </p:cNvPr>
          <p:cNvSpPr/>
          <p:nvPr/>
        </p:nvSpPr>
        <p:spPr>
          <a:xfrm>
            <a:off x="10463035" y="330671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2" name="!!A1">
            <a:extLst>
              <a:ext uri="{FF2B5EF4-FFF2-40B4-BE49-F238E27FC236}">
                <a16:creationId xmlns:a16="http://schemas.microsoft.com/office/drawing/2014/main" id="{FD48F3FA-CC21-40F9-9AA2-75F3EB904F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420039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3" name="!!D1">
            <a:extLst>
              <a:ext uri="{FF2B5EF4-FFF2-40B4-BE49-F238E27FC236}">
                <a16:creationId xmlns:a16="http://schemas.microsoft.com/office/drawing/2014/main" id="{E70C4DA7-487B-4B49-86EA-044A91D8F76D}"/>
              </a:ext>
            </a:extLst>
          </p:cNvPr>
          <p:cNvSpPr/>
          <p:nvPr/>
        </p:nvSpPr>
        <p:spPr>
          <a:xfrm>
            <a:off x="10463035" y="3735846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!!A2">
            <a:extLst>
              <a:ext uri="{FF2B5EF4-FFF2-40B4-BE49-F238E27FC236}">
                <a16:creationId xmlns:a16="http://schemas.microsoft.com/office/drawing/2014/main" id="{8135F08C-CE48-4E42-B2BE-F876F41F73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385410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5" name="!!D2">
            <a:extLst>
              <a:ext uri="{FF2B5EF4-FFF2-40B4-BE49-F238E27FC236}">
                <a16:creationId xmlns:a16="http://schemas.microsoft.com/office/drawing/2014/main" id="{AD5A91F6-41FF-4A71-99F3-4F73E5A0418E}"/>
              </a:ext>
            </a:extLst>
          </p:cNvPr>
          <p:cNvSpPr/>
          <p:nvPr/>
        </p:nvSpPr>
        <p:spPr>
          <a:xfrm>
            <a:off x="10463035" y="416991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6" name="!!A3">
            <a:extLst>
              <a:ext uri="{FF2B5EF4-FFF2-40B4-BE49-F238E27FC236}">
                <a16:creationId xmlns:a16="http://schemas.microsoft.com/office/drawing/2014/main" id="{00CC5FEC-A1F1-4ECC-BF69-31F84DF76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301373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7" name="!!D3">
            <a:extLst>
              <a:ext uri="{FF2B5EF4-FFF2-40B4-BE49-F238E27FC236}">
                <a16:creationId xmlns:a16="http://schemas.microsoft.com/office/drawing/2014/main" id="{B7DC5CAE-8585-4AE6-9385-AA5EF47B9902}"/>
              </a:ext>
            </a:extLst>
          </p:cNvPr>
          <p:cNvSpPr/>
          <p:nvPr/>
        </p:nvSpPr>
        <p:spPr>
          <a:xfrm>
            <a:off x="10463035" y="4617180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8" name="!!A4">
            <a:extLst>
              <a:ext uri="{FF2B5EF4-FFF2-40B4-BE49-F238E27FC236}">
                <a16:creationId xmlns:a16="http://schemas.microsoft.com/office/drawing/2014/main" id="{BDEB2E4E-4142-492F-8660-5ECEF135C0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4749957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49" name="!!D4">
            <a:extLst>
              <a:ext uri="{FF2B5EF4-FFF2-40B4-BE49-F238E27FC236}">
                <a16:creationId xmlns:a16="http://schemas.microsoft.com/office/drawing/2014/main" id="{675A338C-560D-484E-B283-2CD0F4CAC052}"/>
              </a:ext>
            </a:extLst>
          </p:cNvPr>
          <p:cNvSpPr/>
          <p:nvPr/>
        </p:nvSpPr>
        <p:spPr>
          <a:xfrm>
            <a:off x="10463035" y="5065764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0" name="!!A5">
            <a:extLst>
              <a:ext uri="{FF2B5EF4-FFF2-40B4-BE49-F238E27FC236}">
                <a16:creationId xmlns:a16="http://schemas.microsoft.com/office/drawing/2014/main" id="{C18AB325-73FC-44F4-B738-D9C9A39C1D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34721" y="5215898"/>
          <a:ext cx="90288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51" name="!!D5">
            <a:extLst>
              <a:ext uri="{FF2B5EF4-FFF2-40B4-BE49-F238E27FC236}">
                <a16:creationId xmlns:a16="http://schemas.microsoft.com/office/drawing/2014/main" id="{C4D856D7-20B7-4544-8FAF-6412170F3C19}"/>
              </a:ext>
            </a:extLst>
          </p:cNvPr>
          <p:cNvSpPr/>
          <p:nvPr/>
        </p:nvSpPr>
        <p:spPr>
          <a:xfrm>
            <a:off x="10463035" y="5531705"/>
            <a:ext cx="72153" cy="72153"/>
          </a:xfrm>
          <a:prstGeom prst="ellipse">
            <a:avLst/>
          </a:prstGeom>
          <a:solidFill>
            <a:srgbClr val="EE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280F705-B069-4D81-BD37-64EB83F5F7C0}"/>
              </a:ext>
            </a:extLst>
          </p:cNvPr>
          <p:cNvSpPr txBox="1"/>
          <p:nvPr/>
        </p:nvSpPr>
        <p:spPr>
          <a:xfrm>
            <a:off x="11462202" y="3689149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0D345F6-55D2-4DED-926D-415E2ED01D92}"/>
              </a:ext>
            </a:extLst>
          </p:cNvPr>
          <p:cNvSpPr txBox="1"/>
          <p:nvPr/>
        </p:nvSpPr>
        <p:spPr>
          <a:xfrm>
            <a:off x="2086669" y="554157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sign bit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93EE634-F545-4465-91E4-2644DA5F079F}"/>
              </a:ext>
            </a:extLst>
          </p:cNvPr>
          <p:cNvGraphicFramePr>
            <a:graphicFrameLocks noGrp="1"/>
          </p:cNvGraphicFramePr>
          <p:nvPr/>
        </p:nvGraphicFramePr>
        <p:xfrm>
          <a:off x="2429196" y="2991822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4797872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01962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1197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970114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2110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396217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333070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28589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699232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410556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5268765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776724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171327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313403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703761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532464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237181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1046378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961585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94239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8887422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235702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484182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234617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20701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06996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23371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9623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453488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7104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109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640266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371819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8E3BFC2-A644-431E-983C-97E83E128822}"/>
              </a:ext>
            </a:extLst>
          </p:cNvPr>
          <p:cNvGraphicFramePr>
            <a:graphicFrameLocks noGrp="1"/>
          </p:cNvGraphicFramePr>
          <p:nvPr/>
        </p:nvGraphicFramePr>
        <p:xfrm>
          <a:off x="2429196" y="343686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053430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696247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03132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17255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96835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379200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346143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534761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77314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067435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1145759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788955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540730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288884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652907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40680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7936629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9272181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00377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01252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900129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243710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13959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01806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01776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560380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15968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256839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300698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36997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7880435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87619607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70647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A68EB78-E2E3-41AF-A88A-61057BD43A4D}"/>
              </a:ext>
            </a:extLst>
          </p:cNvPr>
          <p:cNvGraphicFramePr>
            <a:graphicFrameLocks noGrp="1"/>
          </p:cNvGraphicFramePr>
          <p:nvPr/>
        </p:nvGraphicFramePr>
        <p:xfrm>
          <a:off x="2434720" y="4310597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1104553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069691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165818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03393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53711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6780794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0774817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79647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5403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875238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6571224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330810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09006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76787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19184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334096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286039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47420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530350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428077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3934825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310226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3771948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01393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441592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450984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778208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95011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27368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073377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014704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2980343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5408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CDEBF86-11AB-4EB3-A5A7-FB6D7434D696}"/>
              </a:ext>
            </a:extLst>
          </p:cNvPr>
          <p:cNvGraphicFramePr>
            <a:graphicFrameLocks noGrp="1"/>
          </p:cNvGraphicFramePr>
          <p:nvPr/>
        </p:nvGraphicFramePr>
        <p:xfrm>
          <a:off x="2429196" y="4758870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7682648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630285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283668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321043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5247745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8660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3646404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6144993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150123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3058104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98345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6785816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6167842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55182524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0170260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45235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127246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7939434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3582029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45633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903864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9035273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08064725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509905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520019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66933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22895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2649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45746386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692089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21441746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212777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48905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539FDD7-8C31-49E8-9E35-837089F59854}"/>
              </a:ext>
            </a:extLst>
          </p:cNvPr>
          <p:cNvGraphicFramePr>
            <a:graphicFrameLocks noGrp="1"/>
          </p:cNvGraphicFramePr>
          <p:nvPr/>
        </p:nvGraphicFramePr>
        <p:xfrm>
          <a:off x="2431705" y="5220728"/>
          <a:ext cx="8064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35517177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342936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0375751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074858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8174091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4765892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2475048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7928787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225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8209919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3421306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8951017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8989296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83955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904994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65657152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2547753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1949930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978174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81166595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8498741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6904135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831900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09774361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1858791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8591704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5109936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5271709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92621802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0445616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85626332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09172506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451094"/>
                  </a:ext>
                </a:extLst>
              </a:tr>
            </a:tbl>
          </a:graphicData>
        </a:graphic>
      </p:graphicFrame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28FE72E2-CC5A-4A4E-A70C-CE46EEBF131D}"/>
              </a:ext>
            </a:extLst>
          </p:cNvPr>
          <p:cNvSpPr/>
          <p:nvPr/>
        </p:nvSpPr>
        <p:spPr>
          <a:xfrm>
            <a:off x="6441868" y="2991670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63774D9A-0825-4ECD-AAD6-28EC38546251}"/>
              </a:ext>
            </a:extLst>
          </p:cNvPr>
          <p:cNvSpPr/>
          <p:nvPr/>
        </p:nvSpPr>
        <p:spPr>
          <a:xfrm>
            <a:off x="5435101" y="3416808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97C7BEF6-0BA0-43FF-B5C4-C15A97F77931}"/>
              </a:ext>
            </a:extLst>
          </p:cNvPr>
          <p:cNvSpPr/>
          <p:nvPr/>
        </p:nvSpPr>
        <p:spPr>
          <a:xfrm>
            <a:off x="5695724" y="4311433"/>
            <a:ext cx="29855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1CAD4CC1-6AC4-4FA4-A337-7A88F6D7F07A}"/>
              </a:ext>
            </a:extLst>
          </p:cNvPr>
          <p:cNvSpPr/>
          <p:nvPr/>
        </p:nvSpPr>
        <p:spPr>
          <a:xfrm>
            <a:off x="4959343" y="4761896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EE683AB9-ACCA-4A01-A5F9-123A54C4E2A0}"/>
              </a:ext>
            </a:extLst>
          </p:cNvPr>
          <p:cNvSpPr/>
          <p:nvPr/>
        </p:nvSpPr>
        <p:spPr>
          <a:xfrm>
            <a:off x="8726312" y="5220924"/>
            <a:ext cx="263704" cy="348318"/>
          </a:xfrm>
          <a:prstGeom prst="roundRect">
            <a:avLst>
              <a:gd name="adj" fmla="val 1590"/>
            </a:avLst>
          </a:prstGeom>
          <a:solidFill>
            <a:srgbClr val="CCCCFF">
              <a:alpha val="50196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656B83B-1F6C-4EF1-8F43-0EC3A3C4BAA8}"/>
              </a:ext>
            </a:extLst>
          </p:cNvPr>
          <p:cNvSpPr txBox="1"/>
          <p:nvPr/>
        </p:nvSpPr>
        <p:spPr>
          <a:xfrm>
            <a:off x="807593" y="6042320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/>
              <a:t>Method 2</a:t>
            </a:r>
            <a:r>
              <a:rPr lang="en-US" altLang="zh-TW" b="1" dirty="0"/>
              <a:t>: use hardware logic gates</a:t>
            </a:r>
            <a:endParaRPr lang="zh-TW" altLang="en-US" b="1" u="sng" dirty="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78AF2600-6F35-4CE0-803A-BD27B68E3A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299923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6FC65FC6-E422-40D8-9CCA-E06FA3E905E4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341854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456780BE-D3FC-45EA-B50A-B4A68D448262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308133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1" name="表格 110">
            <a:extLst>
              <a:ext uri="{FF2B5EF4-FFF2-40B4-BE49-F238E27FC236}">
                <a16:creationId xmlns:a16="http://schemas.microsoft.com/office/drawing/2014/main" id="{06D86FB3-B747-4562-B5EE-0307BDC87519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4756717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graphicFrame>
        <p:nvGraphicFramePr>
          <p:cNvPr id="112" name="表格 111">
            <a:extLst>
              <a:ext uri="{FF2B5EF4-FFF2-40B4-BE49-F238E27FC236}">
                <a16:creationId xmlns:a16="http://schemas.microsoft.com/office/drawing/2014/main" id="{EBA62A26-E4A1-4E97-8EA0-735B1A8088D0}"/>
              </a:ext>
            </a:extLst>
          </p:cNvPr>
          <p:cNvGraphicFramePr>
            <a:graphicFrameLocks noGrp="1"/>
          </p:cNvGraphicFramePr>
          <p:nvPr/>
        </p:nvGraphicFramePr>
        <p:xfrm>
          <a:off x="2445682" y="5213908"/>
          <a:ext cx="252000" cy="360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7030517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19525"/>
                  </a:ext>
                </a:extLst>
              </a:tr>
            </a:tbl>
          </a:graphicData>
        </a:graphic>
      </p:graphicFrame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2FDDAC62-5270-4526-A2EE-E333F97766AE}"/>
              </a:ext>
            </a:extLst>
          </p:cNvPr>
          <p:cNvSpPr/>
          <p:nvPr/>
        </p:nvSpPr>
        <p:spPr>
          <a:xfrm>
            <a:off x="2458812" y="2996916"/>
            <a:ext cx="225741" cy="2565485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A535535-2A46-44EA-97A8-8AF7EC7F0ED1}"/>
              </a:ext>
            </a:extLst>
          </p:cNvPr>
          <p:cNvSpPr/>
          <p:nvPr/>
        </p:nvSpPr>
        <p:spPr>
          <a:xfrm>
            <a:off x="2069789" y="2794481"/>
            <a:ext cx="364930" cy="2809377"/>
          </a:xfrm>
          <a:prstGeom prst="rect">
            <a:avLst/>
          </a:prstGeom>
          <a:solidFill>
            <a:srgbClr val="F2E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723FB9E-653D-4570-BB48-6FC91D497F15}"/>
              </a:ext>
            </a:extLst>
          </p:cNvPr>
          <p:cNvSpPr/>
          <p:nvPr/>
        </p:nvSpPr>
        <p:spPr>
          <a:xfrm>
            <a:off x="37300" y="2781284"/>
            <a:ext cx="2315950" cy="2862322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/>
        </p:spPr>
        <p:txBody>
          <a:bodyPr wrap="square">
            <a:spAutoFit/>
          </a:bodyPr>
          <a:lstStyle/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           </a:t>
            </a: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ECAC47B-B8CF-4E59-998F-8C5594AE17FB}"/>
              </a:ext>
            </a:extLst>
          </p:cNvPr>
          <p:cNvCxnSpPr/>
          <p:nvPr/>
        </p:nvCxnSpPr>
        <p:spPr>
          <a:xfrm>
            <a:off x="653642" y="4040644"/>
            <a:ext cx="10983769" cy="0"/>
          </a:xfrm>
          <a:prstGeom prst="line">
            <a:avLst/>
          </a:prstGeom>
          <a:ln w="38100">
            <a:solidFill>
              <a:srgbClr val="EE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5463BE1-F1DC-4511-92C8-F1036C7192F8}"/>
              </a:ext>
            </a:extLst>
          </p:cNvPr>
          <p:cNvSpPr txBox="1"/>
          <p:nvPr/>
        </p:nvSpPr>
        <p:spPr>
          <a:xfrm>
            <a:off x="52258" y="3769856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 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2FE2C507-C414-4C63-AC1C-F8D638EBEAF9}"/>
              </a:ext>
            </a:extLst>
          </p:cNvPr>
          <p:cNvSpPr/>
          <p:nvPr/>
        </p:nvSpPr>
        <p:spPr>
          <a:xfrm>
            <a:off x="2712720" y="3004329"/>
            <a:ext cx="2246623" cy="2537244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ECD854FD-BE2C-4041-BB43-E13943BC52FE}"/>
              </a:ext>
            </a:extLst>
          </p:cNvPr>
          <p:cNvCxnSpPr>
            <a:cxnSpLocks/>
          </p:cNvCxnSpPr>
          <p:nvPr/>
        </p:nvCxnSpPr>
        <p:spPr>
          <a:xfrm>
            <a:off x="4542352" y="5531705"/>
            <a:ext cx="416991" cy="379199"/>
          </a:xfrm>
          <a:prstGeom prst="straightConnector1">
            <a:avLst/>
          </a:prstGeom>
          <a:ln w="38100">
            <a:solidFill>
              <a:srgbClr val="0092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8F7E080E-1694-4C9D-A807-8135C0F5CE65}"/>
              </a:ext>
            </a:extLst>
          </p:cNvPr>
          <p:cNvSpPr txBox="1"/>
          <p:nvPr/>
        </p:nvSpPr>
        <p:spPr>
          <a:xfrm>
            <a:off x="4885795" y="5699183"/>
            <a:ext cx="3150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B050"/>
                </a:solidFill>
              </a:rPr>
              <a:t>We try to find the leftmost bit that is different to the</a:t>
            </a:r>
            <a:r>
              <a:rPr lang="en-US" altLang="zh-TW" dirty="0">
                <a:solidFill>
                  <a:srgbClr val="7030A0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sign bit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8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2C514977-9210-4785-8B78-CDE0BAE03876}"/>
              </a:ext>
            </a:extLst>
          </p:cNvPr>
          <p:cNvSpPr/>
          <p:nvPr/>
        </p:nvSpPr>
        <p:spPr>
          <a:xfrm>
            <a:off x="1031003" y="1087665"/>
            <a:ext cx="10560361" cy="5404670"/>
          </a:xfrm>
          <a:prstGeom prst="roundRect">
            <a:avLst>
              <a:gd name="adj" fmla="val 842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Brief background introduction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AA90FB-1B03-40D9-BCE6-37079E631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282" y="1011465"/>
            <a:ext cx="9036948" cy="49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8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491433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51803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17520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1686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56893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496407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361668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50277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553675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A6255D5-79AC-427F-8DE4-5799BBEF4405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607F9F13-7579-42EA-8494-21851DEC915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D29E6C2E-6B10-4FCF-8BC2-301EEC141534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AD336D64-D631-43D6-9541-F3B944DCA899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7E970B6E-5240-444D-82B0-1332556BF75F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FA080385-DDB0-4657-9ABC-3816C6DEB71C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56CBB537-D8C9-47DF-8A72-A23682552DD9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32769F1-049E-4F79-B53F-715DF45A4CB8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47CC3407-25BC-4878-95B9-4FF3AF66207B}"/>
              </a:ext>
            </a:extLst>
          </p:cNvPr>
          <p:cNvSpPr txBox="1"/>
          <p:nvPr/>
        </p:nvSpPr>
        <p:spPr>
          <a:xfrm>
            <a:off x="10164198" y="491433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7F5B8388-20DB-4E72-940E-CAE3C50112BD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4E7CCB3C-47C7-41E3-B80A-030FBAEC0DC3}"/>
              </a:ext>
            </a:extLst>
          </p:cNvPr>
          <p:cNvSpPr txBox="1"/>
          <p:nvPr/>
        </p:nvSpPr>
        <p:spPr>
          <a:xfrm>
            <a:off x="10658208" y="551803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53186B70-5FB0-46FD-8ABE-8D1E85CDF5A6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469C2A3C-DED9-488B-8570-E146F56074B7}"/>
              </a:ext>
            </a:extLst>
          </p:cNvPr>
          <p:cNvCxnSpPr>
            <a:cxnSpLocks/>
          </p:cNvCxnSpPr>
          <p:nvPr/>
        </p:nvCxnSpPr>
        <p:spPr>
          <a:xfrm>
            <a:off x="10167871" y="617520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991BBC4E-0956-4216-9E50-12D5BC5EF816}"/>
              </a:ext>
            </a:extLst>
          </p:cNvPr>
          <p:cNvSpPr txBox="1"/>
          <p:nvPr/>
        </p:nvSpPr>
        <p:spPr>
          <a:xfrm>
            <a:off x="10243819" y="61686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69F6AD94-68B8-4EC7-96DF-94556B644666}"/>
              </a:ext>
            </a:extLst>
          </p:cNvPr>
          <p:cNvCxnSpPr>
            <a:cxnSpLocks/>
          </p:cNvCxnSpPr>
          <p:nvPr/>
        </p:nvCxnSpPr>
        <p:spPr>
          <a:xfrm>
            <a:off x="10649442" y="556893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999BBFC3-052B-40F6-928D-2134AFB523E5}"/>
              </a:ext>
            </a:extLst>
          </p:cNvPr>
          <p:cNvCxnSpPr>
            <a:cxnSpLocks/>
          </p:cNvCxnSpPr>
          <p:nvPr/>
        </p:nvCxnSpPr>
        <p:spPr>
          <a:xfrm>
            <a:off x="10161670" y="496407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AC277A8C-020A-4718-A954-6609A8C31A25}"/>
              </a:ext>
            </a:extLst>
          </p:cNvPr>
          <p:cNvCxnSpPr>
            <a:cxnSpLocks/>
          </p:cNvCxnSpPr>
          <p:nvPr/>
        </p:nvCxnSpPr>
        <p:spPr>
          <a:xfrm>
            <a:off x="10141157" y="4361668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11F9AF16-A129-46DA-BF9B-58DCAE81D2AE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1C4A00B0-CEDE-497E-9FC2-FB603DCA3D2A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矩形 135">
            <a:extLst>
              <a:ext uri="{FF2B5EF4-FFF2-40B4-BE49-F238E27FC236}">
                <a16:creationId xmlns:a16="http://schemas.microsoft.com/office/drawing/2014/main" id="{87483E4B-D9EC-4703-9329-2A9A400023EB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33D7313-8AEE-4629-B131-FEE10675C104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034F0F91-96A9-4ECE-9F54-3E6FBFE53564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C07479F-D793-4C41-9A9C-62B07BCE36E2}"/>
              </a:ext>
            </a:extLst>
          </p:cNvPr>
          <p:cNvSpPr txBox="1"/>
          <p:nvPr/>
        </p:nvSpPr>
        <p:spPr>
          <a:xfrm>
            <a:off x="9394124" y="550277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7D493CB2-E69E-451E-AAA3-1969FAE45166}"/>
              </a:ext>
            </a:extLst>
          </p:cNvPr>
          <p:cNvCxnSpPr>
            <a:cxnSpLocks/>
          </p:cNvCxnSpPr>
          <p:nvPr/>
        </p:nvCxnSpPr>
        <p:spPr>
          <a:xfrm>
            <a:off x="9385358" y="5553675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矩形 140">
            <a:extLst>
              <a:ext uri="{FF2B5EF4-FFF2-40B4-BE49-F238E27FC236}">
                <a16:creationId xmlns:a16="http://schemas.microsoft.com/office/drawing/2014/main" id="{917CE3BD-7504-41A4-92BC-121D4D9F484D}"/>
              </a:ext>
            </a:extLst>
          </p:cNvPr>
          <p:cNvSpPr/>
          <p:nvPr/>
        </p:nvSpPr>
        <p:spPr>
          <a:xfrm>
            <a:off x="653642" y="2699571"/>
            <a:ext cx="11321262" cy="4131900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[0]</a:t>
            </a:r>
          </a:p>
          <a:p>
            <a:pPr>
              <a:lnSpc>
                <a:spcPct val="150000"/>
              </a:lnSpc>
            </a:pP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[1]</a:t>
            </a: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[2]</a:t>
            </a:r>
          </a:p>
          <a:p>
            <a:pPr>
              <a:lnSpc>
                <a:spcPct val="150000"/>
              </a:lnSpc>
            </a:pP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[3]</a:t>
            </a: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[4]</a:t>
            </a: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500" dirty="0" err="1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tensor_value.val</a:t>
            </a:r>
            <a:r>
              <a:rPr lang="en-US" altLang="zh-TW" sz="1500" dirty="0">
                <a:solidFill>
                  <a:srgbClr val="0000FF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[5]</a:t>
            </a: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graphicFrame>
        <p:nvGraphicFramePr>
          <p:cNvPr id="142" name="!!A0">
            <a:extLst>
              <a:ext uri="{FF2B5EF4-FFF2-40B4-BE49-F238E27FC236}">
                <a16:creationId xmlns:a16="http://schemas.microsoft.com/office/drawing/2014/main" id="{6A16556F-E3CB-45AC-AF79-FF2E66F19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733687"/>
              </p:ext>
            </p:extLst>
          </p:nvPr>
        </p:nvGraphicFramePr>
        <p:xfrm>
          <a:off x="2434721" y="2810048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44" name="!!A1">
            <a:extLst>
              <a:ext uri="{FF2B5EF4-FFF2-40B4-BE49-F238E27FC236}">
                <a16:creationId xmlns:a16="http://schemas.microsoft.com/office/drawing/2014/main" id="{22668C9B-DB15-4E6C-974E-A280456EA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903299"/>
              </p:ext>
            </p:extLst>
          </p:nvPr>
        </p:nvGraphicFramePr>
        <p:xfrm>
          <a:off x="2434721" y="3438773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46" name="!!A2">
            <a:extLst>
              <a:ext uri="{FF2B5EF4-FFF2-40B4-BE49-F238E27FC236}">
                <a16:creationId xmlns:a16="http://schemas.microsoft.com/office/drawing/2014/main" id="{85843C07-B5C7-4549-9C43-00381331D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770213"/>
              </p:ext>
            </p:extLst>
          </p:nvPr>
        </p:nvGraphicFramePr>
        <p:xfrm>
          <a:off x="2434721" y="4163083"/>
          <a:ext cx="9028800" cy="25200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48" name="!!A3">
            <a:extLst>
              <a:ext uri="{FF2B5EF4-FFF2-40B4-BE49-F238E27FC236}">
                <a16:creationId xmlns:a16="http://schemas.microsoft.com/office/drawing/2014/main" id="{A9750517-2F4C-4836-9C03-86D0C2A59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91057"/>
              </p:ext>
            </p:extLst>
          </p:nvPr>
        </p:nvGraphicFramePr>
        <p:xfrm>
          <a:off x="2434721" y="4517609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50" name="!!A4">
            <a:extLst>
              <a:ext uri="{FF2B5EF4-FFF2-40B4-BE49-F238E27FC236}">
                <a16:creationId xmlns:a16="http://schemas.microsoft.com/office/drawing/2014/main" id="{8E1ED601-615E-4701-A8C6-66A8ACC92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111497"/>
              </p:ext>
            </p:extLst>
          </p:nvPr>
        </p:nvGraphicFramePr>
        <p:xfrm>
          <a:off x="2434721" y="5193709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52" name="!!A5">
            <a:extLst>
              <a:ext uri="{FF2B5EF4-FFF2-40B4-BE49-F238E27FC236}">
                <a16:creationId xmlns:a16="http://schemas.microsoft.com/office/drawing/2014/main" id="{72014B4D-5646-453A-A1A4-9F938B42B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95390"/>
              </p:ext>
            </p:extLst>
          </p:nvPr>
        </p:nvGraphicFramePr>
        <p:xfrm>
          <a:off x="2434721" y="5903497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8B0B0039-6FAE-4B95-A08E-269CD1C78313}"/>
              </a:ext>
            </a:extLst>
          </p:cNvPr>
          <p:cNvCxnSpPr/>
          <p:nvPr/>
        </p:nvCxnSpPr>
        <p:spPr>
          <a:xfrm>
            <a:off x="653642" y="4315047"/>
            <a:ext cx="10983769" cy="0"/>
          </a:xfrm>
          <a:prstGeom prst="line">
            <a:avLst/>
          </a:prstGeom>
          <a:ln w="38100">
            <a:solidFill>
              <a:srgbClr val="EE5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AB6DD73E-BE9A-4215-BE0C-AD8C8F954D11}"/>
              </a:ext>
            </a:extLst>
          </p:cNvPr>
          <p:cNvSpPr txBox="1"/>
          <p:nvPr/>
        </p:nvSpPr>
        <p:spPr>
          <a:xfrm>
            <a:off x="122158" y="4024047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7243A364-8361-4EEF-AD1F-A472BDDCED3C}"/>
              </a:ext>
            </a:extLst>
          </p:cNvPr>
          <p:cNvSpPr txBox="1"/>
          <p:nvPr/>
        </p:nvSpPr>
        <p:spPr>
          <a:xfrm>
            <a:off x="11462202" y="4016892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not </a:t>
            </a:r>
          </a:p>
          <a:p>
            <a:pPr algn="ctr"/>
            <a:r>
              <a:rPr lang="en-US" altLang="zh-TW" b="1" dirty="0">
                <a:solidFill>
                  <a:srgbClr val="EE5496"/>
                </a:solidFill>
              </a:rPr>
              <a:t>used</a:t>
            </a:r>
            <a:endParaRPr lang="zh-TW" altLang="en-US" b="1" dirty="0">
              <a:solidFill>
                <a:srgbClr val="EE5496"/>
              </a:solidFill>
            </a:endParaRPr>
          </a:p>
        </p:txBody>
      </p:sp>
      <p:sp>
        <p:nvSpPr>
          <p:cNvPr id="160" name="矩形: 圓角 159">
            <a:extLst>
              <a:ext uri="{FF2B5EF4-FFF2-40B4-BE49-F238E27FC236}">
                <a16:creationId xmlns:a16="http://schemas.microsoft.com/office/drawing/2014/main" id="{B59B7680-4705-4380-9F0F-9CF04E8D82E4}"/>
              </a:ext>
            </a:extLst>
          </p:cNvPr>
          <p:cNvSpPr/>
          <p:nvPr/>
        </p:nvSpPr>
        <p:spPr>
          <a:xfrm>
            <a:off x="2458812" y="2806472"/>
            <a:ext cx="225741" cy="3738849"/>
          </a:xfrm>
          <a:prstGeom prst="roundRect">
            <a:avLst>
              <a:gd name="adj" fmla="val 1590"/>
            </a:avLst>
          </a:prstGeom>
          <a:solidFill>
            <a:srgbClr val="D7E4BD">
              <a:alpha val="50196"/>
            </a:srgbClr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71" name="!!A0">
            <a:extLst>
              <a:ext uri="{FF2B5EF4-FFF2-40B4-BE49-F238E27FC236}">
                <a16:creationId xmlns:a16="http://schemas.microsoft.com/office/drawing/2014/main" id="{04737672-0DEB-403F-BA97-8A77C3D0F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192149"/>
              </p:ext>
            </p:extLst>
          </p:nvPr>
        </p:nvGraphicFramePr>
        <p:xfrm>
          <a:off x="2433402" y="3107506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74" name="!!A1">
            <a:extLst>
              <a:ext uri="{FF2B5EF4-FFF2-40B4-BE49-F238E27FC236}">
                <a16:creationId xmlns:a16="http://schemas.microsoft.com/office/drawing/2014/main" id="{E6F9D7DB-A084-4938-B7F1-6E5F404E6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505860"/>
              </p:ext>
            </p:extLst>
          </p:nvPr>
        </p:nvGraphicFramePr>
        <p:xfrm>
          <a:off x="2433402" y="3752288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75" name="!!A3">
            <a:extLst>
              <a:ext uri="{FF2B5EF4-FFF2-40B4-BE49-F238E27FC236}">
                <a16:creationId xmlns:a16="http://schemas.microsoft.com/office/drawing/2014/main" id="{9DE0085D-B9B0-4C10-BED8-481445AE5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872542"/>
              </p:ext>
            </p:extLst>
          </p:nvPr>
        </p:nvGraphicFramePr>
        <p:xfrm>
          <a:off x="2433402" y="4846193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76" name="!!A4">
            <a:extLst>
              <a:ext uri="{FF2B5EF4-FFF2-40B4-BE49-F238E27FC236}">
                <a16:creationId xmlns:a16="http://schemas.microsoft.com/office/drawing/2014/main" id="{57B99F93-B5DD-405A-BDEA-AC8458418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790486"/>
              </p:ext>
            </p:extLst>
          </p:nvPr>
        </p:nvGraphicFramePr>
        <p:xfrm>
          <a:off x="2433402" y="5506407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77" name="!!A5">
            <a:extLst>
              <a:ext uri="{FF2B5EF4-FFF2-40B4-BE49-F238E27FC236}">
                <a16:creationId xmlns:a16="http://schemas.microsoft.com/office/drawing/2014/main" id="{1E839CD3-4600-4C11-80C1-9FF642A4D7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272220"/>
              </p:ext>
            </p:extLst>
          </p:nvPr>
        </p:nvGraphicFramePr>
        <p:xfrm>
          <a:off x="2427294" y="6223892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E89821F2-8340-42A8-8833-561EC7E0B05A}"/>
              </a:ext>
            </a:extLst>
          </p:cNvPr>
          <p:cNvSpPr txBox="1"/>
          <p:nvPr/>
        </p:nvSpPr>
        <p:spPr>
          <a:xfrm>
            <a:off x="359710" y="304106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XOR with sign bit</a:t>
            </a:r>
            <a:endParaRPr lang="zh-TW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3787C953-BD75-4082-8A69-18DA9271E602}"/>
              </a:ext>
            </a:extLst>
          </p:cNvPr>
          <p:cNvSpPr txBox="1"/>
          <p:nvPr/>
        </p:nvSpPr>
        <p:spPr>
          <a:xfrm>
            <a:off x="359710" y="369627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XOR with sign bit</a:t>
            </a:r>
            <a:endParaRPr lang="zh-TW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986EFEA7-70B2-4520-9C2D-40A36389B98A}"/>
              </a:ext>
            </a:extLst>
          </p:cNvPr>
          <p:cNvSpPr txBox="1"/>
          <p:nvPr/>
        </p:nvSpPr>
        <p:spPr>
          <a:xfrm>
            <a:off x="347608" y="480806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XOR with sign bit</a:t>
            </a:r>
            <a:endParaRPr lang="zh-TW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A17E763C-397C-485D-AE38-89E190ACA234}"/>
              </a:ext>
            </a:extLst>
          </p:cNvPr>
          <p:cNvSpPr txBox="1"/>
          <p:nvPr/>
        </p:nvSpPr>
        <p:spPr>
          <a:xfrm>
            <a:off x="347607" y="548809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XOR with sign bit</a:t>
            </a:r>
            <a:endParaRPr lang="zh-TW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0C5C518E-B9A1-4D38-9176-7B57398AC13E}"/>
              </a:ext>
            </a:extLst>
          </p:cNvPr>
          <p:cNvSpPr txBox="1"/>
          <p:nvPr/>
        </p:nvSpPr>
        <p:spPr>
          <a:xfrm>
            <a:off x="301302" y="615099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XOR with sign bit</a:t>
            </a:r>
            <a:endParaRPr lang="zh-TW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7C0E9CC4-0A2D-40D1-AFF6-11CE43E27A3D}"/>
              </a:ext>
            </a:extLst>
          </p:cNvPr>
          <p:cNvSpPr txBox="1"/>
          <p:nvPr/>
        </p:nvSpPr>
        <p:spPr>
          <a:xfrm>
            <a:off x="-13523" y="2530350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/>
              <a:t>Method 2</a:t>
            </a:r>
            <a:r>
              <a:rPr lang="en-US" altLang="zh-TW" b="1" dirty="0"/>
              <a:t>: use hardware logic gates</a:t>
            </a:r>
            <a:endParaRPr lang="zh-TW" altLang="en-US" b="1" u="sng" dirty="0"/>
          </a:p>
        </p:txBody>
      </p:sp>
      <p:graphicFrame>
        <p:nvGraphicFramePr>
          <p:cNvPr id="183" name="!!A5">
            <a:extLst>
              <a:ext uri="{FF2B5EF4-FFF2-40B4-BE49-F238E27FC236}">
                <a16:creationId xmlns:a16="http://schemas.microsoft.com/office/drawing/2014/main" id="{F15D5613-3E89-42B6-A209-AB9D8E98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022454"/>
              </p:ext>
            </p:extLst>
          </p:nvPr>
        </p:nvGraphicFramePr>
        <p:xfrm>
          <a:off x="2427294" y="6505716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E6E0FF59-002F-4EA2-A59A-0A613AD4B939}"/>
              </a:ext>
            </a:extLst>
          </p:cNvPr>
          <p:cNvSpPr txBox="1"/>
          <p:nvPr/>
        </p:nvSpPr>
        <p:spPr>
          <a:xfrm>
            <a:off x="1032817" y="645428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bitwise OR</a:t>
            </a:r>
            <a:endParaRPr lang="zh-TW" altLang="en-US" b="1" dirty="0">
              <a:solidFill>
                <a:srgbClr val="92D050"/>
              </a:solidFill>
            </a:endParaRPr>
          </a:p>
        </p:txBody>
      </p:sp>
      <p:sp>
        <p:nvSpPr>
          <p:cNvPr id="185" name="矩形: 圓角 184">
            <a:extLst>
              <a:ext uri="{FF2B5EF4-FFF2-40B4-BE49-F238E27FC236}">
                <a16:creationId xmlns:a16="http://schemas.microsoft.com/office/drawing/2014/main" id="{CEAA0211-345E-489E-99A6-F7E53CDDDCB8}"/>
              </a:ext>
            </a:extLst>
          </p:cNvPr>
          <p:cNvSpPr/>
          <p:nvPr/>
        </p:nvSpPr>
        <p:spPr>
          <a:xfrm>
            <a:off x="2707600" y="2819662"/>
            <a:ext cx="2236432" cy="3960373"/>
          </a:xfrm>
          <a:prstGeom prst="roundRect">
            <a:avLst>
              <a:gd name="adj" fmla="val 1590"/>
            </a:avLst>
          </a:prstGeom>
          <a:solidFill>
            <a:srgbClr val="FFFF00">
              <a:alpha val="50196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27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8" grpId="0"/>
      <p:bldP spid="179" grpId="0"/>
      <p:bldP spid="180" grpId="0"/>
      <p:bldP spid="181" grpId="0"/>
      <p:bldP spid="184" grpId="0"/>
      <p:bldP spid="18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A6255D5-79AC-427F-8DE4-5799BBEF4405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607F9F13-7579-42EA-8494-21851DEC915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33D7313-8AEE-4629-B131-FEE10675C104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034F0F91-96A9-4ECE-9F54-3E6FBFE53564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917CE3BD-7504-41A4-92BC-121D4D9F484D}"/>
              </a:ext>
            </a:extLst>
          </p:cNvPr>
          <p:cNvSpPr/>
          <p:nvPr/>
        </p:nvSpPr>
        <p:spPr>
          <a:xfrm>
            <a:off x="653642" y="2699571"/>
            <a:ext cx="11321262" cy="4131900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7C0E9CC4-0A2D-40D1-AFF6-11CE43E27A3D}"/>
              </a:ext>
            </a:extLst>
          </p:cNvPr>
          <p:cNvSpPr txBox="1"/>
          <p:nvPr/>
        </p:nvSpPr>
        <p:spPr>
          <a:xfrm>
            <a:off x="-13523" y="2747296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/>
              <a:t>Method 2</a:t>
            </a:r>
            <a:r>
              <a:rPr lang="en-US" altLang="zh-TW" b="1" dirty="0"/>
              <a:t>: use hardware logic gates</a:t>
            </a:r>
            <a:endParaRPr lang="zh-TW" altLang="en-US" b="1" u="sng" dirty="0"/>
          </a:p>
        </p:txBody>
      </p:sp>
      <p:graphicFrame>
        <p:nvGraphicFramePr>
          <p:cNvPr id="183" name="!!A5">
            <a:extLst>
              <a:ext uri="{FF2B5EF4-FFF2-40B4-BE49-F238E27FC236}">
                <a16:creationId xmlns:a16="http://schemas.microsoft.com/office/drawing/2014/main" id="{F15D5613-3E89-42B6-A209-AB9D8E98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130250"/>
              </p:ext>
            </p:extLst>
          </p:nvPr>
        </p:nvGraphicFramePr>
        <p:xfrm>
          <a:off x="2427294" y="3178484"/>
          <a:ext cx="90288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4117576732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175924902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E6E0FF59-002F-4EA2-A59A-0A613AD4B939}"/>
              </a:ext>
            </a:extLst>
          </p:cNvPr>
          <p:cNvSpPr txBox="1"/>
          <p:nvPr/>
        </p:nvSpPr>
        <p:spPr>
          <a:xfrm>
            <a:off x="1032817" y="312704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92D050"/>
                </a:solidFill>
              </a:rPr>
              <a:t>bitwise OR</a:t>
            </a:r>
            <a:endParaRPr lang="zh-TW" altLang="en-US" b="1" dirty="0">
              <a:solidFill>
                <a:srgbClr val="92D050"/>
              </a:solidFill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9BFEDA9A-964E-4079-B7B6-A87913930991}"/>
              </a:ext>
            </a:extLst>
          </p:cNvPr>
          <p:cNvSpPr txBox="1"/>
          <p:nvPr/>
        </p:nvSpPr>
        <p:spPr>
          <a:xfrm>
            <a:off x="778718" y="3648875"/>
            <a:ext cx="531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>
                <a:solidFill>
                  <a:srgbClr val="FF0000"/>
                </a:solidFill>
              </a:rPr>
              <a:t>We want to find the position of the “</a:t>
            </a:r>
            <a:r>
              <a:rPr lang="en-US" altLang="zh-TW" b="1" dirty="0">
                <a:solidFill>
                  <a:srgbClr val="FF0000"/>
                </a:solidFill>
              </a:rPr>
              <a:t>leftmost</a:t>
            </a:r>
            <a:r>
              <a:rPr lang="en-US" altLang="zh-TW" dirty="0">
                <a:solidFill>
                  <a:srgbClr val="FF0000"/>
                </a:solidFill>
              </a:rPr>
              <a:t> 1”:</a:t>
            </a:r>
          </a:p>
        </p:txBody>
      </p:sp>
      <p:graphicFrame>
        <p:nvGraphicFramePr>
          <p:cNvPr id="108" name="!!A5">
            <a:extLst>
              <a:ext uri="{FF2B5EF4-FFF2-40B4-BE49-F238E27FC236}">
                <a16:creationId xmlns:a16="http://schemas.microsoft.com/office/drawing/2014/main" id="{DC6F6B44-5B1F-46BE-9A34-2AAAC19C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720991"/>
              </p:ext>
            </p:extLst>
          </p:nvPr>
        </p:nvGraphicFramePr>
        <p:xfrm>
          <a:off x="3392094" y="4121436"/>
          <a:ext cx="80640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56B2A25-372F-4394-BD97-3CDAB92DE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00564"/>
              </p:ext>
            </p:extLst>
          </p:nvPr>
        </p:nvGraphicFramePr>
        <p:xfrm>
          <a:off x="2427294" y="4126297"/>
          <a:ext cx="964800" cy="252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820667893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397153896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51628"/>
                  </a:ext>
                </a:extLst>
              </a:tr>
            </a:tbl>
          </a:graphicData>
        </a:graphic>
      </p:graphicFrame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ADDE2F3E-6DB1-4B7F-991D-63AB3B172113}"/>
              </a:ext>
            </a:extLst>
          </p:cNvPr>
          <p:cNvSpPr txBox="1"/>
          <p:nvPr/>
        </p:nvSpPr>
        <p:spPr>
          <a:xfrm>
            <a:off x="1734291" y="406763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66FF"/>
                </a:solidFill>
              </a:rPr>
              <a:t>flip</a:t>
            </a:r>
            <a:endParaRPr lang="zh-TW" altLang="en-US" b="1" dirty="0">
              <a:solidFill>
                <a:srgbClr val="FF66FF"/>
              </a:solidFill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133F22F-B961-4A9A-B5D3-44A9D08E0E5A}"/>
              </a:ext>
            </a:extLst>
          </p:cNvPr>
          <p:cNvSpPr txBox="1"/>
          <p:nvPr/>
        </p:nvSpPr>
        <p:spPr>
          <a:xfrm>
            <a:off x="1657347" y="494728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66FF"/>
                </a:solidFill>
              </a:rPr>
              <a:t>~flip</a:t>
            </a:r>
            <a:endParaRPr lang="zh-TW" altLang="en-US" b="1" dirty="0">
              <a:solidFill>
                <a:srgbClr val="FF66FF"/>
              </a:solidFill>
            </a:endParaRP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7F027BE5-E2F0-4E63-BB00-9BDC880E7BAD}"/>
              </a:ext>
            </a:extLst>
          </p:cNvPr>
          <p:cNvSpPr txBox="1"/>
          <p:nvPr/>
        </p:nvSpPr>
        <p:spPr>
          <a:xfrm>
            <a:off x="1036321" y="4553430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Then to find the position of the “</a:t>
            </a:r>
            <a:r>
              <a:rPr lang="en-US" altLang="zh-TW" b="1" dirty="0">
                <a:solidFill>
                  <a:srgbClr val="FF0000"/>
                </a:solidFill>
              </a:rPr>
              <a:t>rightmost</a:t>
            </a:r>
            <a:r>
              <a:rPr lang="en-US" altLang="zh-TW" dirty="0">
                <a:solidFill>
                  <a:srgbClr val="FF0000"/>
                </a:solidFill>
              </a:rPr>
              <a:t> 1”:</a:t>
            </a:r>
          </a:p>
        </p:txBody>
      </p:sp>
      <p:graphicFrame>
        <p:nvGraphicFramePr>
          <p:cNvPr id="112" name="!!A5">
            <a:extLst>
              <a:ext uri="{FF2B5EF4-FFF2-40B4-BE49-F238E27FC236}">
                <a16:creationId xmlns:a16="http://schemas.microsoft.com/office/drawing/2014/main" id="{ABB72585-8CAB-41D6-9B77-FD8EFD50E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67322"/>
              </p:ext>
            </p:extLst>
          </p:nvPr>
        </p:nvGraphicFramePr>
        <p:xfrm>
          <a:off x="3392094" y="5042299"/>
          <a:ext cx="80640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1" i="0" u="none" strike="noStrike" cap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14" name="表格 113">
            <a:extLst>
              <a:ext uri="{FF2B5EF4-FFF2-40B4-BE49-F238E27FC236}">
                <a16:creationId xmlns:a16="http://schemas.microsoft.com/office/drawing/2014/main" id="{21807B8E-3024-4C54-9F07-14D6E7B80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453746"/>
              </p:ext>
            </p:extLst>
          </p:nvPr>
        </p:nvGraphicFramePr>
        <p:xfrm>
          <a:off x="2427294" y="5047160"/>
          <a:ext cx="964800" cy="252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820667893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397153896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516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783770EC-2096-486D-955C-4EC1B97D6332}"/>
                  </a:ext>
                </a:extLst>
              </p:cNvPr>
              <p:cNvSpPr txBox="1"/>
              <p:nvPr/>
            </p:nvSpPr>
            <p:spPr>
              <a:xfrm>
                <a:off x="649985" y="5392390"/>
                <a:ext cx="1864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0" dirty="0" smtClean="0">
                        <a:solidFill>
                          <a:srgbClr val="FF66FF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b="1" dirty="0">
                    <a:solidFill>
                      <a:srgbClr val="FF66FF"/>
                    </a:solidFill>
                  </a:rPr>
                  <a:t>flip (=~flip+1)</a:t>
                </a:r>
                <a:endParaRPr lang="zh-TW" altLang="en-US" b="1" dirty="0">
                  <a:solidFill>
                    <a:srgbClr val="FF66FF"/>
                  </a:solidFill>
                </a:endParaRPr>
              </a:p>
            </p:txBody>
          </p:sp>
        </mc:Choice>
        <mc:Fallback xmlns="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783770EC-2096-486D-955C-4EC1B97D6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85" y="5392390"/>
                <a:ext cx="1864613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7" name="!!A5">
            <a:extLst>
              <a:ext uri="{FF2B5EF4-FFF2-40B4-BE49-F238E27FC236}">
                <a16:creationId xmlns:a16="http://schemas.microsoft.com/office/drawing/2014/main" id="{A105C891-76CA-4466-9970-850647751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298164"/>
              </p:ext>
            </p:extLst>
          </p:nvPr>
        </p:nvGraphicFramePr>
        <p:xfrm>
          <a:off x="3392094" y="5450607"/>
          <a:ext cx="80640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49" name="表格 148">
            <a:extLst>
              <a:ext uri="{FF2B5EF4-FFF2-40B4-BE49-F238E27FC236}">
                <a16:creationId xmlns:a16="http://schemas.microsoft.com/office/drawing/2014/main" id="{B71D9BA8-B4CA-4345-8C37-362A2D71C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760358"/>
              </p:ext>
            </p:extLst>
          </p:nvPr>
        </p:nvGraphicFramePr>
        <p:xfrm>
          <a:off x="2427294" y="5455468"/>
          <a:ext cx="964800" cy="252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820667893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397153896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516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A6177DA3-15F6-4F50-9793-E770A9F8ABAD}"/>
                  </a:ext>
                </a:extLst>
              </p:cNvPr>
              <p:cNvSpPr txBox="1"/>
              <p:nvPr/>
            </p:nvSpPr>
            <p:spPr>
              <a:xfrm>
                <a:off x="918328" y="5895046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FF66FF"/>
                    </a:solidFill>
                  </a:rPr>
                  <a:t>flip &amp; (</a:t>
                </a:r>
                <a14:m>
                  <m:oMath xmlns:m="http://schemas.openxmlformats.org/officeDocument/2006/math">
                    <m:r>
                      <a:rPr lang="en-US" altLang="zh-TW" b="1" i="0" dirty="0" smtClean="0">
                        <a:solidFill>
                          <a:srgbClr val="FF66FF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b="1" dirty="0">
                    <a:solidFill>
                      <a:srgbClr val="FF66FF"/>
                    </a:solidFill>
                  </a:rPr>
                  <a:t>flip)</a:t>
                </a:r>
                <a:endParaRPr lang="zh-TW" altLang="en-US" b="1" dirty="0">
                  <a:solidFill>
                    <a:srgbClr val="FF66FF"/>
                  </a:solidFill>
                </a:endParaRPr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A6177DA3-15F6-4F50-9793-E770A9F8A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28" y="5895046"/>
                <a:ext cx="1499128" cy="369332"/>
              </a:xfrm>
              <a:prstGeom prst="rect">
                <a:avLst/>
              </a:prstGeom>
              <a:blipFill>
                <a:blip r:embed="rId5"/>
                <a:stretch>
                  <a:fillRect l="-3659" t="-8197" r="-325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3" name="!!A5">
            <a:extLst>
              <a:ext uri="{FF2B5EF4-FFF2-40B4-BE49-F238E27FC236}">
                <a16:creationId xmlns:a16="http://schemas.microsoft.com/office/drawing/2014/main" id="{41A7184C-BA7F-48E8-9DC0-C86B3F22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40443"/>
              </p:ext>
            </p:extLst>
          </p:nvPr>
        </p:nvGraphicFramePr>
        <p:xfrm>
          <a:off x="3400565" y="5934088"/>
          <a:ext cx="80640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57" name="表格 156">
            <a:extLst>
              <a:ext uri="{FF2B5EF4-FFF2-40B4-BE49-F238E27FC236}">
                <a16:creationId xmlns:a16="http://schemas.microsoft.com/office/drawing/2014/main" id="{9B4BFEF3-5605-4FC6-996C-3F4752129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28685"/>
              </p:ext>
            </p:extLst>
          </p:nvPr>
        </p:nvGraphicFramePr>
        <p:xfrm>
          <a:off x="2435765" y="5938949"/>
          <a:ext cx="964800" cy="252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820667893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397153896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51628"/>
                  </a:ext>
                </a:extLst>
              </a:tr>
            </a:tbl>
          </a:graphicData>
        </a:graphic>
      </p:graphicFrame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C73B99D5-2F02-4F98-91CA-A50FC7B0AF13}"/>
              </a:ext>
            </a:extLst>
          </p:cNvPr>
          <p:cNvSpPr txBox="1"/>
          <p:nvPr/>
        </p:nvSpPr>
        <p:spPr>
          <a:xfrm>
            <a:off x="7028748" y="645654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The position of the only “1” is our goal.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F14EF232-EBEB-47B4-AEFA-6F1CBEE87809}"/>
              </a:ext>
            </a:extLst>
          </p:cNvPr>
          <p:cNvCxnSpPr>
            <a:cxnSpLocks/>
          </p:cNvCxnSpPr>
          <p:nvPr/>
        </p:nvCxnSpPr>
        <p:spPr>
          <a:xfrm>
            <a:off x="8838135" y="6174317"/>
            <a:ext cx="0" cy="33673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681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88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914400" lvl="1" indent="-457200">
              <a:buAutoNum type="arabicPeriod" startAt="7"/>
            </a:pP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make the result more accurate,</a:t>
            </a:r>
            <a:b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and not to waste too many bits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2CF343-7552-4211-A86A-EA66C495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4" y="855098"/>
            <a:ext cx="3387433" cy="1882438"/>
          </a:xfrm>
          <a:prstGeom prst="rect">
            <a:avLst/>
          </a:prstGeom>
        </p:spPr>
      </p:pic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A6255D5-79AC-427F-8DE4-5799BBEF4405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607F9F13-7579-42EA-8494-21851DEC915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A33D7313-8AEE-4629-B131-FEE10675C104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034F0F91-96A9-4ECE-9F54-3E6FBFE53564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917CE3BD-7504-41A4-92BC-121D4D9F484D}"/>
              </a:ext>
            </a:extLst>
          </p:cNvPr>
          <p:cNvSpPr/>
          <p:nvPr/>
        </p:nvSpPr>
        <p:spPr>
          <a:xfrm>
            <a:off x="653642" y="2699571"/>
            <a:ext cx="11321262" cy="4131900"/>
          </a:xfrm>
          <a:prstGeom prst="rect">
            <a:avLst/>
          </a:prstGeom>
          <a:solidFill>
            <a:schemeClr val="accent4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  <a:p>
            <a:endParaRPr lang="en-US" altLang="zh-TW" sz="1500" dirty="0">
              <a:solidFill>
                <a:srgbClr val="0000FF"/>
              </a:solidFill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7C0E9CC4-0A2D-40D1-AFF6-11CE43E27A3D}"/>
              </a:ext>
            </a:extLst>
          </p:cNvPr>
          <p:cNvSpPr txBox="1"/>
          <p:nvPr/>
        </p:nvSpPr>
        <p:spPr>
          <a:xfrm>
            <a:off x="-13523" y="261182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/>
              <a:t>Method 2</a:t>
            </a:r>
            <a:r>
              <a:rPr lang="en-US" altLang="zh-TW" b="1" dirty="0"/>
              <a:t>: use hardware logic gates</a:t>
            </a:r>
            <a:endParaRPr lang="zh-TW" altLang="en-US" b="1" u="sng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9BFEDA9A-964E-4079-B7B6-A87913930991}"/>
              </a:ext>
            </a:extLst>
          </p:cNvPr>
          <p:cNvSpPr txBox="1"/>
          <p:nvPr/>
        </p:nvSpPr>
        <p:spPr>
          <a:xfrm>
            <a:off x="778718" y="2949576"/>
            <a:ext cx="531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dirty="0">
                <a:solidFill>
                  <a:srgbClr val="FF0000"/>
                </a:solidFill>
              </a:rPr>
              <a:t>We want to find the position of the “</a:t>
            </a:r>
            <a:r>
              <a:rPr lang="en-US" altLang="zh-TW" b="1" dirty="0">
                <a:solidFill>
                  <a:srgbClr val="FF0000"/>
                </a:solidFill>
              </a:rPr>
              <a:t>leftmost</a:t>
            </a:r>
            <a:r>
              <a:rPr lang="en-US" altLang="zh-TW" dirty="0">
                <a:solidFill>
                  <a:srgbClr val="FF0000"/>
                </a:solidFill>
              </a:rPr>
              <a:t> 1”: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A6177DA3-15F6-4F50-9793-E770A9F8ABAD}"/>
                  </a:ext>
                </a:extLst>
              </p:cNvPr>
              <p:cNvSpPr txBox="1"/>
              <p:nvPr/>
            </p:nvSpPr>
            <p:spPr>
              <a:xfrm>
                <a:off x="918328" y="3392099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FF66FF"/>
                    </a:solidFill>
                  </a:rPr>
                  <a:t>flip &amp; (</a:t>
                </a:r>
                <a14:m>
                  <m:oMath xmlns:m="http://schemas.openxmlformats.org/officeDocument/2006/math">
                    <m:r>
                      <a:rPr lang="en-US" altLang="zh-TW" b="1" i="0" dirty="0" smtClean="0">
                        <a:solidFill>
                          <a:srgbClr val="FF66FF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b="1" dirty="0">
                    <a:solidFill>
                      <a:srgbClr val="FF66FF"/>
                    </a:solidFill>
                  </a:rPr>
                  <a:t>flip)</a:t>
                </a:r>
                <a:endParaRPr lang="zh-TW" altLang="en-US" b="1" dirty="0">
                  <a:solidFill>
                    <a:srgbClr val="FF66FF"/>
                  </a:solidFill>
                </a:endParaRPr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A6177DA3-15F6-4F50-9793-E770A9F8A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28" y="3392099"/>
                <a:ext cx="1499128" cy="369332"/>
              </a:xfrm>
              <a:prstGeom prst="rect">
                <a:avLst/>
              </a:prstGeom>
              <a:blipFill>
                <a:blip r:embed="rId4"/>
                <a:stretch>
                  <a:fillRect l="-3659" t="-8197" r="-325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3" name="!!A5">
            <a:extLst>
              <a:ext uri="{FF2B5EF4-FFF2-40B4-BE49-F238E27FC236}">
                <a16:creationId xmlns:a16="http://schemas.microsoft.com/office/drawing/2014/main" id="{41A7184C-BA7F-48E8-9DC0-C86B3F225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858994"/>
              </p:ext>
            </p:extLst>
          </p:nvPr>
        </p:nvGraphicFramePr>
        <p:xfrm>
          <a:off x="3400565" y="3431141"/>
          <a:ext cx="80640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157" name="表格 156">
            <a:extLst>
              <a:ext uri="{FF2B5EF4-FFF2-40B4-BE49-F238E27FC236}">
                <a16:creationId xmlns:a16="http://schemas.microsoft.com/office/drawing/2014/main" id="{9B4BFEF3-5605-4FC6-996C-3F4752129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153120"/>
              </p:ext>
            </p:extLst>
          </p:nvPr>
        </p:nvGraphicFramePr>
        <p:xfrm>
          <a:off x="2435765" y="3436002"/>
          <a:ext cx="964800" cy="252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820667893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397153896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51628"/>
                  </a:ext>
                </a:extLst>
              </a:tr>
            </a:tbl>
          </a:graphicData>
        </a:graphic>
      </p:graphicFrame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C73B99D5-2F02-4F98-91CA-A50FC7B0AF13}"/>
              </a:ext>
            </a:extLst>
          </p:cNvPr>
          <p:cNvSpPr txBox="1"/>
          <p:nvPr/>
        </p:nvSpPr>
        <p:spPr>
          <a:xfrm>
            <a:off x="7028748" y="395359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The position of the only “1” is our goal.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9" name="直線單箭頭接點 158">
            <a:extLst>
              <a:ext uri="{FF2B5EF4-FFF2-40B4-BE49-F238E27FC236}">
                <a16:creationId xmlns:a16="http://schemas.microsoft.com/office/drawing/2014/main" id="{F14EF232-EBEB-47B4-AEFA-6F1CBEE87809}"/>
              </a:ext>
            </a:extLst>
          </p:cNvPr>
          <p:cNvCxnSpPr>
            <a:cxnSpLocks/>
          </p:cNvCxnSpPr>
          <p:nvPr/>
        </p:nvCxnSpPr>
        <p:spPr>
          <a:xfrm>
            <a:off x="8838135" y="3671370"/>
            <a:ext cx="0" cy="33673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82F08F9-D8A8-4C51-A0D6-F6FE77918C24}"/>
              </a:ext>
            </a:extLst>
          </p:cNvPr>
          <p:cNvSpPr txBox="1"/>
          <p:nvPr/>
        </p:nvSpPr>
        <p:spPr>
          <a:xfrm>
            <a:off x="957564" y="4480803"/>
            <a:ext cx="97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FF0000"/>
                </a:solidFill>
              </a:rPr>
              <a:t>But we cannot use “while” loop to find the position; instead, we use the following technique: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3494F27-A4D0-4F1E-A192-A51A6F825B8D}"/>
                  </a:ext>
                </a:extLst>
              </p:cNvPr>
              <p:cNvSpPr txBox="1"/>
              <p:nvPr/>
            </p:nvSpPr>
            <p:spPr>
              <a:xfrm>
                <a:off x="918328" y="5079172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FF66FF"/>
                    </a:solidFill>
                  </a:rPr>
                  <a:t>flip &amp; (</a:t>
                </a:r>
                <a14:m>
                  <m:oMath xmlns:m="http://schemas.openxmlformats.org/officeDocument/2006/math">
                    <m:r>
                      <a:rPr lang="en-US" altLang="zh-TW" b="1" i="0" dirty="0" smtClean="0">
                        <a:solidFill>
                          <a:srgbClr val="FF66FF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b="1" dirty="0">
                    <a:solidFill>
                      <a:srgbClr val="FF66FF"/>
                    </a:solidFill>
                  </a:rPr>
                  <a:t>flip)</a:t>
                </a:r>
                <a:endParaRPr lang="zh-TW" altLang="en-US" b="1" dirty="0">
                  <a:solidFill>
                    <a:srgbClr val="FF66FF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3494F27-A4D0-4F1E-A192-A51A6F825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28" y="5079172"/>
                <a:ext cx="1499128" cy="369332"/>
              </a:xfrm>
              <a:prstGeom prst="rect">
                <a:avLst/>
              </a:prstGeom>
              <a:blipFill>
                <a:blip r:embed="rId5"/>
                <a:stretch>
                  <a:fillRect l="-3659" t="-8197" r="-325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3" name="!!A5">
            <a:extLst>
              <a:ext uri="{FF2B5EF4-FFF2-40B4-BE49-F238E27FC236}">
                <a16:creationId xmlns:a16="http://schemas.microsoft.com/office/drawing/2014/main" id="{058AE5BE-5473-4B9D-8666-B55B2B970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61796"/>
              </p:ext>
            </p:extLst>
          </p:nvPr>
        </p:nvGraphicFramePr>
        <p:xfrm>
          <a:off x="3400565" y="5118214"/>
          <a:ext cx="8064000" cy="274320"/>
        </p:xfrm>
        <a:graphic>
          <a:graphicData uri="http://schemas.openxmlformats.org/drawingml/2006/table">
            <a:tbl>
              <a:tblPr firstRow="1" bandRow="1"/>
              <a:tblGrid>
                <a:gridCol w="252000">
                  <a:extLst>
                    <a:ext uri="{9D8B030D-6E8A-4147-A177-3AD203B41FA5}">
                      <a16:colId xmlns:a16="http://schemas.microsoft.com/office/drawing/2014/main" val="403745883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6139190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8013931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235762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24289174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73336133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613094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4030288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6970273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2009066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6368678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0657743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7581679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86343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771268272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962518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804564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5052559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43972893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518358937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193932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61825277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2915371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255159360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2431267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9418771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7730676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49878366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906996328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2323128389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4184518115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319787376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i="0" u="none" strike="noStrike" cap="none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  <a:endParaRPr lang="zh-TW" altLang="en-US" sz="1800" b="1" i="0" u="none" strike="noStrike" cap="none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0" i="0" u="none" strike="noStrike" cap="none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0</a:t>
                      </a:r>
                      <a:endParaRPr lang="zh-TW" altLang="en-US" sz="1800" b="0" i="0" u="none" strike="noStrike" cap="none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917362"/>
                  </a:ext>
                </a:extLst>
              </a:tr>
            </a:tbl>
          </a:graphicData>
        </a:graphic>
      </p:graphicFrame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03FEFA9E-0B74-49C8-A40B-07541CABA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107577"/>
              </p:ext>
            </p:extLst>
          </p:nvPr>
        </p:nvGraphicFramePr>
        <p:xfrm>
          <a:off x="2435765" y="5123075"/>
          <a:ext cx="964800" cy="252000"/>
        </p:xfrm>
        <a:graphic>
          <a:graphicData uri="http://schemas.openxmlformats.org/drawingml/2006/table">
            <a:tbl>
              <a:tblPr firstRow="1" bandRow="1"/>
              <a:tblGrid>
                <a:gridCol w="482400">
                  <a:extLst>
                    <a:ext uri="{9D8B030D-6E8A-4147-A177-3AD203B41FA5}">
                      <a16:colId xmlns:a16="http://schemas.microsoft.com/office/drawing/2014/main" val="820667893"/>
                    </a:ext>
                  </a:extLst>
                </a:gridCol>
                <a:gridCol w="482400">
                  <a:extLst>
                    <a:ext uri="{9D8B030D-6E8A-4147-A177-3AD203B41FA5}">
                      <a16:colId xmlns:a16="http://schemas.microsoft.com/office/drawing/2014/main" val="397153896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32 bit</a:t>
                      </a:r>
                      <a:endParaRPr lang="zh-TW" altLang="en-US" sz="1200" b="0" i="0" u="none" strike="noStrike" cap="none" dirty="0">
                        <a:solidFill>
                          <a:srgbClr val="FFFFFF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516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196029F-DC25-41D0-B7EF-E00F2A200D80}"/>
                  </a:ext>
                </a:extLst>
              </p:cNvPr>
              <p:cNvSpPr txBox="1"/>
              <p:nvPr/>
            </p:nvSpPr>
            <p:spPr>
              <a:xfrm>
                <a:off x="11235335" y="5369409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196029F-DC25-41D0-B7EF-E00F2A200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5335" y="5369409"/>
                <a:ext cx="229230" cy="276999"/>
              </a:xfrm>
              <a:prstGeom prst="rect">
                <a:avLst/>
              </a:prstGeom>
              <a:blipFill>
                <a:blip r:embed="rId6"/>
                <a:stretch>
                  <a:fillRect l="-15789" r="-13158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9A2A02A7-568F-4C13-8C60-55ADC342494B}"/>
                  </a:ext>
                </a:extLst>
              </p:cNvPr>
              <p:cNvSpPr txBox="1"/>
              <p:nvPr/>
            </p:nvSpPr>
            <p:spPr>
              <a:xfrm>
                <a:off x="10980541" y="5369409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9A2A02A7-568F-4C13-8C60-55ADC3424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541" y="5369409"/>
                <a:ext cx="229230" cy="276999"/>
              </a:xfrm>
              <a:prstGeom prst="rect">
                <a:avLst/>
              </a:prstGeom>
              <a:blipFill>
                <a:blip r:embed="rId7"/>
                <a:stretch>
                  <a:fillRect l="-15789" r="-13158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0CA9F765-1F77-4E2F-AD15-CCFD87AFA3D9}"/>
                  </a:ext>
                </a:extLst>
              </p:cNvPr>
              <p:cNvSpPr txBox="1"/>
              <p:nvPr/>
            </p:nvSpPr>
            <p:spPr>
              <a:xfrm>
                <a:off x="10715363" y="5365996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0CA9F765-1F77-4E2F-AD15-CCFD87AFA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363" y="5365996"/>
                <a:ext cx="229230" cy="276999"/>
              </a:xfrm>
              <a:prstGeom prst="rect">
                <a:avLst/>
              </a:prstGeom>
              <a:blipFill>
                <a:blip r:embed="rId8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082E187-85AA-40E8-A62B-F07D5FFDA9A3}"/>
                  </a:ext>
                </a:extLst>
              </p:cNvPr>
              <p:cNvSpPr txBox="1"/>
              <p:nvPr/>
            </p:nvSpPr>
            <p:spPr>
              <a:xfrm>
                <a:off x="10460569" y="5365996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082E187-85AA-40E8-A62B-F07D5FFDA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569" y="5365996"/>
                <a:ext cx="229230" cy="276999"/>
              </a:xfrm>
              <a:prstGeom prst="rect">
                <a:avLst/>
              </a:prstGeom>
              <a:blipFill>
                <a:blip r:embed="rId9"/>
                <a:stretch>
                  <a:fillRect l="-15789" r="-13158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A3DB27FA-FE2D-419F-BA22-EFE268F1A413}"/>
                  </a:ext>
                </a:extLst>
              </p:cNvPr>
              <p:cNvSpPr txBox="1"/>
              <p:nvPr/>
            </p:nvSpPr>
            <p:spPr>
              <a:xfrm>
                <a:off x="10226147" y="5375075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A3DB27FA-FE2D-419F-BA22-EFE268F1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147" y="5375075"/>
                <a:ext cx="229230" cy="276999"/>
              </a:xfrm>
              <a:prstGeom prst="rect">
                <a:avLst/>
              </a:prstGeom>
              <a:blipFill>
                <a:blip r:embed="rId10"/>
                <a:stretch>
                  <a:fillRect l="-16216" r="-16216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AA2904F-3169-4D16-A14A-33C494EF0680}"/>
                  </a:ext>
                </a:extLst>
              </p:cNvPr>
              <p:cNvSpPr txBox="1"/>
              <p:nvPr/>
            </p:nvSpPr>
            <p:spPr>
              <a:xfrm>
                <a:off x="9971353" y="5375075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AA2904F-3169-4D16-A14A-33C494EF0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353" y="5375075"/>
                <a:ext cx="229230" cy="276999"/>
              </a:xfrm>
              <a:prstGeom prst="rect">
                <a:avLst/>
              </a:prstGeom>
              <a:blipFill>
                <a:blip r:embed="rId11"/>
                <a:stretch>
                  <a:fillRect l="-16216" r="-16216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DF23852-8B61-49A2-961C-E7BF83E76293}"/>
                  </a:ext>
                </a:extLst>
              </p:cNvPr>
              <p:cNvSpPr txBox="1"/>
              <p:nvPr/>
            </p:nvSpPr>
            <p:spPr>
              <a:xfrm>
                <a:off x="9706175" y="5371662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DF23852-8B61-49A2-961C-E7BF83E76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175" y="5371662"/>
                <a:ext cx="229230" cy="276999"/>
              </a:xfrm>
              <a:prstGeom prst="rect">
                <a:avLst/>
              </a:prstGeom>
              <a:blipFill>
                <a:blip r:embed="rId12"/>
                <a:stretch>
                  <a:fillRect l="-15789" r="-13158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020B1C1-4AA7-4779-8A4B-AE127EAF68E5}"/>
                  </a:ext>
                </a:extLst>
              </p:cNvPr>
              <p:cNvSpPr txBox="1"/>
              <p:nvPr/>
            </p:nvSpPr>
            <p:spPr>
              <a:xfrm>
                <a:off x="9451381" y="5371662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020B1C1-4AA7-4779-8A4B-AE127EAF6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381" y="5371662"/>
                <a:ext cx="229230" cy="276999"/>
              </a:xfrm>
              <a:prstGeom prst="rect">
                <a:avLst/>
              </a:prstGeom>
              <a:blipFill>
                <a:blip r:embed="rId13"/>
                <a:stretch>
                  <a:fillRect l="-15789" r="-13158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313B28BF-9B35-4309-B73E-B18FA691759B}"/>
                  </a:ext>
                </a:extLst>
              </p:cNvPr>
              <p:cNvSpPr txBox="1"/>
              <p:nvPr/>
            </p:nvSpPr>
            <p:spPr>
              <a:xfrm>
                <a:off x="9227343" y="5369409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313B28BF-9B35-4309-B73E-B18FA691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343" y="5369409"/>
                <a:ext cx="229230" cy="276999"/>
              </a:xfrm>
              <a:prstGeom prst="rect">
                <a:avLst/>
              </a:prstGeom>
              <a:blipFill>
                <a:blip r:embed="rId14"/>
                <a:stretch>
                  <a:fillRect l="-16216" r="-16216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2EC57C9-BC52-4B93-B445-D7D5281BA360}"/>
                  </a:ext>
                </a:extLst>
              </p:cNvPr>
              <p:cNvSpPr txBox="1"/>
              <p:nvPr/>
            </p:nvSpPr>
            <p:spPr>
              <a:xfrm>
                <a:off x="8972549" y="5369409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2EC57C9-BC52-4B93-B445-D7D5281B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549" y="5369409"/>
                <a:ext cx="229230" cy="276999"/>
              </a:xfrm>
              <a:prstGeom prst="rect">
                <a:avLst/>
              </a:prstGeom>
              <a:blipFill>
                <a:blip r:embed="rId15"/>
                <a:stretch>
                  <a:fillRect l="-16216" r="-16216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CF03536-E0A5-4868-9F20-23CB29774C0E}"/>
                  </a:ext>
                </a:extLst>
              </p:cNvPr>
              <p:cNvSpPr txBox="1"/>
              <p:nvPr/>
            </p:nvSpPr>
            <p:spPr>
              <a:xfrm>
                <a:off x="8707371" y="5365996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0CF03536-E0A5-4868-9F20-23CB29774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371" y="5365996"/>
                <a:ext cx="229230" cy="276999"/>
              </a:xfrm>
              <a:prstGeom prst="rect">
                <a:avLst/>
              </a:prstGeom>
              <a:blipFill>
                <a:blip r:embed="rId16"/>
                <a:stretch>
                  <a:fillRect l="-15789" r="-13158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80A8FF8-D12C-4030-8B74-45D4B4742412}"/>
                  </a:ext>
                </a:extLst>
              </p:cNvPr>
              <p:cNvSpPr txBox="1"/>
              <p:nvPr/>
            </p:nvSpPr>
            <p:spPr>
              <a:xfrm>
                <a:off x="8452577" y="5365996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80A8FF8-D12C-4030-8B74-45D4B4742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577" y="5365996"/>
                <a:ext cx="229230" cy="276999"/>
              </a:xfrm>
              <a:prstGeom prst="rect">
                <a:avLst/>
              </a:prstGeom>
              <a:blipFill>
                <a:blip r:embed="rId17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5D0BC77E-F325-46EA-A16C-6D67B8FC9E8A}"/>
                  </a:ext>
                </a:extLst>
              </p:cNvPr>
              <p:cNvSpPr txBox="1"/>
              <p:nvPr/>
            </p:nvSpPr>
            <p:spPr>
              <a:xfrm>
                <a:off x="8218155" y="5375075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5D0BC77E-F325-46EA-A16C-6D67B8FC9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155" y="5375075"/>
                <a:ext cx="229230" cy="276999"/>
              </a:xfrm>
              <a:prstGeom prst="rect">
                <a:avLst/>
              </a:prstGeom>
              <a:blipFill>
                <a:blip r:embed="rId18"/>
                <a:stretch>
                  <a:fillRect l="-15789" r="-13158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0B134C-B81D-40AE-8DAE-A93609D03BE5}"/>
                  </a:ext>
                </a:extLst>
              </p:cNvPr>
              <p:cNvSpPr txBox="1"/>
              <p:nvPr/>
            </p:nvSpPr>
            <p:spPr>
              <a:xfrm>
                <a:off x="7963361" y="5375075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D0B134C-B81D-40AE-8DAE-A93609D03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361" y="5375075"/>
                <a:ext cx="229230" cy="276999"/>
              </a:xfrm>
              <a:prstGeom prst="rect">
                <a:avLst/>
              </a:prstGeom>
              <a:blipFill>
                <a:blip r:embed="rId19"/>
                <a:stretch>
                  <a:fillRect l="-15789" r="-13158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6A2DE550-4E8E-4687-9B08-70C8C35E4424}"/>
                  </a:ext>
                </a:extLst>
              </p:cNvPr>
              <p:cNvSpPr txBox="1"/>
              <p:nvPr/>
            </p:nvSpPr>
            <p:spPr>
              <a:xfrm>
                <a:off x="7698183" y="5371662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6A2DE550-4E8E-4687-9B08-70C8C35E4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183" y="5371662"/>
                <a:ext cx="229230" cy="276999"/>
              </a:xfrm>
              <a:prstGeom prst="rect">
                <a:avLst/>
              </a:prstGeom>
              <a:blipFill>
                <a:blip r:embed="rId20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8C032F6-5883-4DE8-9260-CD6D8004D5B7}"/>
                  </a:ext>
                </a:extLst>
              </p:cNvPr>
              <p:cNvSpPr txBox="1"/>
              <p:nvPr/>
            </p:nvSpPr>
            <p:spPr>
              <a:xfrm>
                <a:off x="7443389" y="5371662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8C032F6-5883-4DE8-9260-CD6D8004D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389" y="5371662"/>
                <a:ext cx="229230" cy="276999"/>
              </a:xfrm>
              <a:prstGeom prst="rect">
                <a:avLst/>
              </a:prstGeom>
              <a:blipFill>
                <a:blip r:embed="rId21"/>
                <a:stretch>
                  <a:fillRect l="-15789" r="-13158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0A3259-AF31-427D-BE94-277985B30E12}"/>
                  </a:ext>
                </a:extLst>
              </p:cNvPr>
              <p:cNvSpPr txBox="1"/>
              <p:nvPr/>
            </p:nvSpPr>
            <p:spPr>
              <a:xfrm>
                <a:off x="7188721" y="5372822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0A3259-AF31-427D-BE94-277985B30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721" y="5372822"/>
                <a:ext cx="229230" cy="276999"/>
              </a:xfrm>
              <a:prstGeom prst="rect">
                <a:avLst/>
              </a:prstGeom>
              <a:blipFill>
                <a:blip r:embed="rId22"/>
                <a:stretch>
                  <a:fillRect l="-15789" r="-13158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9045197A-B95C-44EA-B3F6-7977D7553454}"/>
                  </a:ext>
                </a:extLst>
              </p:cNvPr>
              <p:cNvSpPr txBox="1"/>
              <p:nvPr/>
            </p:nvSpPr>
            <p:spPr>
              <a:xfrm>
                <a:off x="6933927" y="5372822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9045197A-B95C-44EA-B3F6-7977D7553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27" y="5372822"/>
                <a:ext cx="229230" cy="276999"/>
              </a:xfrm>
              <a:prstGeom prst="rect">
                <a:avLst/>
              </a:prstGeom>
              <a:blipFill>
                <a:blip r:embed="rId23"/>
                <a:stretch>
                  <a:fillRect l="-15789" r="-13158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1687A3-1A5A-454F-8A9D-F9B62F5D5166}"/>
                  </a:ext>
                </a:extLst>
              </p:cNvPr>
              <p:cNvSpPr txBox="1"/>
              <p:nvPr/>
            </p:nvSpPr>
            <p:spPr>
              <a:xfrm>
                <a:off x="6668749" y="5369409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041687A3-1A5A-454F-8A9D-F9B62F5D5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749" y="5369409"/>
                <a:ext cx="229230" cy="276999"/>
              </a:xfrm>
              <a:prstGeom prst="rect">
                <a:avLst/>
              </a:prstGeom>
              <a:blipFill>
                <a:blip r:embed="rId24"/>
                <a:stretch>
                  <a:fillRect l="-15789" r="-13158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4BEBE824-C34F-474C-87E5-B4CF6A8FD395}"/>
                  </a:ext>
                </a:extLst>
              </p:cNvPr>
              <p:cNvSpPr txBox="1"/>
              <p:nvPr/>
            </p:nvSpPr>
            <p:spPr>
              <a:xfrm>
                <a:off x="6413955" y="5369409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4BEBE824-C34F-474C-87E5-B4CF6A8FD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55" y="5369409"/>
                <a:ext cx="229230" cy="276999"/>
              </a:xfrm>
              <a:prstGeom prst="rect">
                <a:avLst/>
              </a:prstGeom>
              <a:blipFill>
                <a:blip r:embed="rId25"/>
                <a:stretch>
                  <a:fillRect l="-15789" r="-13158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9A6B1B7-5D37-43F3-9DA1-D8C15FF33ECC}"/>
                  </a:ext>
                </a:extLst>
              </p:cNvPr>
              <p:cNvSpPr txBox="1"/>
              <p:nvPr/>
            </p:nvSpPr>
            <p:spPr>
              <a:xfrm>
                <a:off x="6179533" y="5378488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59A6B1B7-5D37-43F3-9DA1-D8C15FF33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33" y="5378488"/>
                <a:ext cx="229230" cy="276999"/>
              </a:xfrm>
              <a:prstGeom prst="rect">
                <a:avLst/>
              </a:prstGeom>
              <a:blipFill>
                <a:blip r:embed="rId26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C8EFA0D-4D46-4BEE-9B3D-FE7A8CB4E67A}"/>
                  </a:ext>
                </a:extLst>
              </p:cNvPr>
              <p:cNvSpPr txBox="1"/>
              <p:nvPr/>
            </p:nvSpPr>
            <p:spPr>
              <a:xfrm>
                <a:off x="5924739" y="5378488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C8EFA0D-4D46-4BEE-9B3D-FE7A8CB4E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739" y="5378488"/>
                <a:ext cx="229230" cy="276999"/>
              </a:xfrm>
              <a:prstGeom prst="rect">
                <a:avLst/>
              </a:prstGeom>
              <a:blipFill>
                <a:blip r:embed="rId27"/>
                <a:stretch>
                  <a:fillRect l="-15789" r="-13158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3596B073-DD05-4793-84F8-B08ABCD5EC97}"/>
                  </a:ext>
                </a:extLst>
              </p:cNvPr>
              <p:cNvSpPr txBox="1"/>
              <p:nvPr/>
            </p:nvSpPr>
            <p:spPr>
              <a:xfrm>
                <a:off x="5659561" y="5375075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3596B073-DD05-4793-84F8-B08ABCD5E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561" y="5375075"/>
                <a:ext cx="229230" cy="276999"/>
              </a:xfrm>
              <a:prstGeom prst="rect">
                <a:avLst/>
              </a:prstGeom>
              <a:blipFill>
                <a:blip r:embed="rId28"/>
                <a:stretch>
                  <a:fillRect l="-15789" r="-13158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DE1C228A-4D0A-432E-97C6-59CB5A5C7C99}"/>
                  </a:ext>
                </a:extLst>
              </p:cNvPr>
              <p:cNvSpPr txBox="1"/>
              <p:nvPr/>
            </p:nvSpPr>
            <p:spPr>
              <a:xfrm>
                <a:off x="5404767" y="5375075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DE1C228A-4D0A-432E-97C6-59CB5A5C7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767" y="5375075"/>
                <a:ext cx="229230" cy="276999"/>
              </a:xfrm>
              <a:prstGeom prst="rect">
                <a:avLst/>
              </a:prstGeom>
              <a:blipFill>
                <a:blip r:embed="rId29"/>
                <a:stretch>
                  <a:fillRect l="-16216" r="-16216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D2E0E662-A9C4-4CF2-8063-4E53D7383E76}"/>
                  </a:ext>
                </a:extLst>
              </p:cNvPr>
              <p:cNvSpPr txBox="1"/>
              <p:nvPr/>
            </p:nvSpPr>
            <p:spPr>
              <a:xfrm>
                <a:off x="5180729" y="5372822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D2E0E662-A9C4-4CF2-8063-4E53D738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29" y="5372822"/>
                <a:ext cx="229230" cy="276999"/>
              </a:xfrm>
              <a:prstGeom prst="rect">
                <a:avLst/>
              </a:prstGeom>
              <a:blipFill>
                <a:blip r:embed="rId30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D0F75F22-0CC8-4947-97B1-CF7BEE26AA58}"/>
                  </a:ext>
                </a:extLst>
              </p:cNvPr>
              <p:cNvSpPr txBox="1"/>
              <p:nvPr/>
            </p:nvSpPr>
            <p:spPr>
              <a:xfrm>
                <a:off x="4925935" y="5372822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D0F75F22-0CC8-4947-97B1-CF7BEE26A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935" y="5372822"/>
                <a:ext cx="229230" cy="276999"/>
              </a:xfrm>
              <a:prstGeom prst="rect">
                <a:avLst/>
              </a:prstGeom>
              <a:blipFill>
                <a:blip r:embed="rId31"/>
                <a:stretch>
                  <a:fillRect l="-15789" r="-13158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F3D93A5-9A7A-4A68-99C6-C75C98D907BA}"/>
                  </a:ext>
                </a:extLst>
              </p:cNvPr>
              <p:cNvSpPr txBox="1"/>
              <p:nvPr/>
            </p:nvSpPr>
            <p:spPr>
              <a:xfrm>
                <a:off x="4660757" y="5369409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BF3D93A5-9A7A-4A68-99C6-C75C98D90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757" y="5369409"/>
                <a:ext cx="229230" cy="276999"/>
              </a:xfrm>
              <a:prstGeom prst="rect">
                <a:avLst/>
              </a:prstGeom>
              <a:blipFill>
                <a:blip r:embed="rId32"/>
                <a:stretch>
                  <a:fillRect l="-16216" r="-16216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1017035-A2AA-4417-B375-321E358EE5D0}"/>
                  </a:ext>
                </a:extLst>
              </p:cNvPr>
              <p:cNvSpPr txBox="1"/>
              <p:nvPr/>
            </p:nvSpPr>
            <p:spPr>
              <a:xfrm>
                <a:off x="4405963" y="5369409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1017035-A2AA-4417-B375-321E358E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963" y="5369409"/>
                <a:ext cx="229230" cy="276999"/>
              </a:xfrm>
              <a:prstGeom prst="rect">
                <a:avLst/>
              </a:prstGeom>
              <a:blipFill>
                <a:blip r:embed="rId33"/>
                <a:stretch>
                  <a:fillRect l="-16216" r="-16216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6E95342-43C5-45B8-BBE1-586DB330C82A}"/>
                  </a:ext>
                </a:extLst>
              </p:cNvPr>
              <p:cNvSpPr txBox="1"/>
              <p:nvPr/>
            </p:nvSpPr>
            <p:spPr>
              <a:xfrm>
                <a:off x="4171541" y="5378488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36E95342-43C5-45B8-BBE1-586DB330C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541" y="5378488"/>
                <a:ext cx="229230" cy="276999"/>
              </a:xfrm>
              <a:prstGeom prst="rect">
                <a:avLst/>
              </a:prstGeom>
              <a:blipFill>
                <a:blip r:embed="rId34"/>
                <a:stretch>
                  <a:fillRect l="-15789" r="-13158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9FB0D098-278E-4CDF-8BF0-DF38AE9786CB}"/>
                  </a:ext>
                </a:extLst>
              </p:cNvPr>
              <p:cNvSpPr txBox="1"/>
              <p:nvPr/>
            </p:nvSpPr>
            <p:spPr>
              <a:xfrm>
                <a:off x="3916747" y="5378488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9FB0D098-278E-4CDF-8BF0-DF38AE97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747" y="5378488"/>
                <a:ext cx="229230" cy="276999"/>
              </a:xfrm>
              <a:prstGeom prst="rect">
                <a:avLst/>
              </a:prstGeom>
              <a:blipFill>
                <a:blip r:embed="rId35"/>
                <a:stretch>
                  <a:fillRect l="-16216" r="-16216"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1A520E78-E751-4C78-8039-144D833AB504}"/>
                  </a:ext>
                </a:extLst>
              </p:cNvPr>
              <p:cNvSpPr txBox="1"/>
              <p:nvPr/>
            </p:nvSpPr>
            <p:spPr>
              <a:xfrm>
                <a:off x="3651569" y="5375075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1A520E78-E751-4C78-8039-144D833AB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569" y="5375075"/>
                <a:ext cx="229230" cy="276999"/>
              </a:xfrm>
              <a:prstGeom prst="rect">
                <a:avLst/>
              </a:prstGeom>
              <a:blipFill>
                <a:blip r:embed="rId36"/>
                <a:stretch>
                  <a:fillRect l="-15789" r="-13158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F27A3216-BB83-492D-9F2D-4C5FF53619F5}"/>
                  </a:ext>
                </a:extLst>
              </p:cNvPr>
              <p:cNvSpPr txBox="1"/>
              <p:nvPr/>
            </p:nvSpPr>
            <p:spPr>
              <a:xfrm>
                <a:off x="3396775" y="5375075"/>
                <a:ext cx="2292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F27A3216-BB83-492D-9F2D-4C5FF5361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775" y="5375075"/>
                <a:ext cx="229230" cy="276999"/>
              </a:xfrm>
              <a:prstGeom prst="rect">
                <a:avLst/>
              </a:prstGeom>
              <a:blipFill>
                <a:blip r:embed="rId37"/>
                <a:stretch>
                  <a:fillRect l="-15789" r="-13158"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49E7693C-7A8E-445A-8AE9-0BAE11B4482A}"/>
              </a:ext>
            </a:extLst>
          </p:cNvPr>
          <p:cNvSpPr txBox="1"/>
          <p:nvPr/>
        </p:nvSpPr>
        <p:spPr>
          <a:xfrm>
            <a:off x="11204579" y="5606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D6E4C57D-2512-485F-8EDB-9193FC986415}"/>
              </a:ext>
            </a:extLst>
          </p:cNvPr>
          <p:cNvSpPr txBox="1"/>
          <p:nvPr/>
        </p:nvSpPr>
        <p:spPr>
          <a:xfrm>
            <a:off x="10940803" y="5606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B6483265-F3D5-4E51-B9CC-F91298BE5A02}"/>
              </a:ext>
            </a:extLst>
          </p:cNvPr>
          <p:cNvSpPr txBox="1"/>
          <p:nvPr/>
        </p:nvSpPr>
        <p:spPr>
          <a:xfrm>
            <a:off x="10684607" y="5606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F2ECA612-AC4F-4FE2-89BC-7122E6E29261}"/>
              </a:ext>
            </a:extLst>
          </p:cNvPr>
          <p:cNvSpPr txBox="1"/>
          <p:nvPr/>
        </p:nvSpPr>
        <p:spPr>
          <a:xfrm>
            <a:off x="10437356" y="5606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F206585E-41D0-4BB5-ADEC-B39FB213EF9B}"/>
              </a:ext>
            </a:extLst>
          </p:cNvPr>
          <p:cNvSpPr txBox="1"/>
          <p:nvPr/>
        </p:nvSpPr>
        <p:spPr>
          <a:xfrm>
            <a:off x="10197692" y="5606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FEBF96B-EEE0-431B-8AB3-68F36AF9F74F}"/>
              </a:ext>
            </a:extLst>
          </p:cNvPr>
          <p:cNvSpPr txBox="1"/>
          <p:nvPr/>
        </p:nvSpPr>
        <p:spPr>
          <a:xfrm>
            <a:off x="9933916" y="5606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DFB833B9-93D4-45A5-89A4-428D431F0ECD}"/>
              </a:ext>
            </a:extLst>
          </p:cNvPr>
          <p:cNvSpPr txBox="1"/>
          <p:nvPr/>
        </p:nvSpPr>
        <p:spPr>
          <a:xfrm>
            <a:off x="9677720" y="5606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52AB0517-2708-4A34-A061-0B2DBAC4298E}"/>
              </a:ext>
            </a:extLst>
          </p:cNvPr>
          <p:cNvSpPr txBox="1"/>
          <p:nvPr/>
        </p:nvSpPr>
        <p:spPr>
          <a:xfrm>
            <a:off x="9430469" y="56063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B4BC4253-8CDC-4EBD-A578-1D4A0874F44F}"/>
              </a:ext>
            </a:extLst>
          </p:cNvPr>
          <p:cNvSpPr txBox="1"/>
          <p:nvPr/>
        </p:nvSpPr>
        <p:spPr>
          <a:xfrm>
            <a:off x="3582756" y="5656433"/>
            <a:ext cx="598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………………………………………………………………….</a:t>
            </a:r>
            <a:endParaRPr lang="zh-TW" altLang="en-US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69D95777-3005-45DC-BC8A-5F1A926793DF}"/>
              </a:ext>
            </a:extLst>
          </p:cNvPr>
          <p:cNvSpPr txBox="1"/>
          <p:nvPr/>
        </p:nvSpPr>
        <p:spPr>
          <a:xfrm>
            <a:off x="3282797" y="55954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31</a:t>
            </a:r>
            <a:endParaRPr lang="zh-TW" altLang="en-US" dirty="0"/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4B81DB78-C7D9-4F48-83EF-9076F0093FAB}"/>
              </a:ext>
            </a:extLst>
          </p:cNvPr>
          <p:cNvSpPr txBox="1"/>
          <p:nvPr/>
        </p:nvSpPr>
        <p:spPr>
          <a:xfrm>
            <a:off x="1009891" y="6060471"/>
            <a:ext cx="660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 Then we can get the position </a:t>
            </a:r>
            <a:r>
              <a:rPr lang="en-US" altLang="zh-TW" b="1" dirty="0">
                <a:solidFill>
                  <a:srgbClr val="FF0000"/>
                </a:solidFill>
                <a:sym typeface="Wingdings" panose="05000000000000000000" pitchFamily="2" charset="2"/>
              </a:rPr>
              <a:t>without using “while”</a:t>
            </a:r>
            <a:r>
              <a:rPr lang="zh-TW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sym typeface="Wingdings" panose="05000000000000000000" pitchFamily="2" charset="2"/>
              </a:rPr>
              <a:t>loop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!!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216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tensor_weight_x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7.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6713C3-8710-4B9E-BCDE-C3DFB89FDEFA}"/>
              </a:ext>
            </a:extLst>
          </p:cNvPr>
          <p:cNvSpPr/>
          <p:nvPr/>
        </p:nvSpPr>
        <p:spPr>
          <a:xfrm>
            <a:off x="366577" y="5709527"/>
            <a:ext cx="1539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CF6C3B-679E-4FD7-9ED4-25F7AA219007}"/>
              </a:ext>
            </a:extLst>
          </p:cNvPr>
          <p:cNvSpPr/>
          <p:nvPr/>
        </p:nvSpPr>
        <p:spPr>
          <a:xfrm>
            <a:off x="1796429" y="5709527"/>
            <a:ext cx="58448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outer_pixel_t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ac_fixed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&lt;64,32</a:t>
            </a:r>
            <a:r>
              <a:rPr lang="en-US" altLang="zh-TW" sz="1000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 true, AC_RND, AC_WRAP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&gt;[6])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tensor_int_pixel_t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fr-FR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ac_int&lt;32&gt;[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shift_t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&lt;ac::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nbits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&lt;(64+32)*2+(32*2)&gt;::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val</a:t>
            </a:r>
            <a:r>
              <a:rPr lang="en-US" altLang="zh-TW" sz="1000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,false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F4BD0D44-34C7-4C66-A2E7-4A08BE73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49" y="2062788"/>
            <a:ext cx="6645242" cy="104415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8114337-0277-4963-BD0F-7BAB7CB6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49" y="3129892"/>
            <a:ext cx="7330458" cy="257914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5317E408-0280-4E2A-822F-A439B001A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49" y="1859871"/>
            <a:ext cx="6687483" cy="181000"/>
          </a:xfrm>
          <a:prstGeom prst="rect">
            <a:avLst/>
          </a:prstGeom>
        </p:spPr>
      </p:pic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3E0F4415-A7B6-4825-BFCD-506FAEE0FA6F}"/>
              </a:ext>
            </a:extLst>
          </p:cNvPr>
          <p:cNvSpPr/>
          <p:nvPr/>
        </p:nvSpPr>
        <p:spPr>
          <a:xfrm>
            <a:off x="1920622" y="1845940"/>
            <a:ext cx="144672" cy="185270"/>
          </a:xfrm>
          <a:prstGeom prst="roundRect">
            <a:avLst>
              <a:gd name="adj" fmla="val 11873"/>
            </a:avLst>
          </a:prstGeom>
          <a:solidFill>
            <a:srgbClr val="66FFFF">
              <a:alpha val="20000"/>
            </a:srgbClr>
          </a:solidFill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401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flow_calc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8.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CB6713C3-8710-4B9E-BCDE-C3DFB89FDEFA}"/>
              </a:ext>
            </a:extLst>
          </p:cNvPr>
          <p:cNvSpPr/>
          <p:nvPr/>
        </p:nvSpPr>
        <p:spPr>
          <a:xfrm>
            <a:off x="653642" y="5822758"/>
            <a:ext cx="1539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endParaRPr lang="en-US" altLang="zh-TW" b="1" dirty="0">
              <a:solidFill>
                <a:srgbClr val="EE5496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9CF6C3B-679E-4FD7-9ED4-25F7AA219007}"/>
              </a:ext>
            </a:extLst>
          </p:cNvPr>
          <p:cNvSpPr/>
          <p:nvPr/>
        </p:nvSpPr>
        <p:spPr>
          <a:xfrm>
            <a:off x="2083494" y="5822758"/>
            <a:ext cx="58448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tensor_int_pixel_t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fr-FR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ac_int&lt;32&gt;[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shift_t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&lt;ac::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nbits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&lt;(64+32)*2+(32*2)&gt;::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val</a:t>
            </a:r>
            <a:r>
              <a:rPr lang="en-US" altLang="zh-TW" sz="1000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,false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output_stream_t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&lt;32&gt;)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C662408-95B7-4867-868D-C27A76E0159D}"/>
              </a:ext>
            </a:extLst>
          </p:cNvPr>
          <p:cNvCxnSpPr>
            <a:cxnSpLocks/>
          </p:cNvCxnSpPr>
          <p:nvPr/>
        </p:nvCxnSpPr>
        <p:spPr>
          <a:xfrm flipV="1">
            <a:off x="3282682" y="1378759"/>
            <a:ext cx="1095583" cy="2607184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!!main frame">
            <a:extLst>
              <a:ext uri="{FF2B5EF4-FFF2-40B4-BE49-F238E27FC236}">
                <a16:creationId xmlns:a16="http://schemas.microsoft.com/office/drawing/2014/main" id="{55632865-6695-4B31-B82E-7C65DAF05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850" y="3241628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2C636689-4C1F-4EE0-9F1E-6964AB95E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851" y="3136807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3C44BAD8-F491-43A3-B47D-45C6C4937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603" y="3047632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B5787A7D-A5D1-4F14-A1A3-EF4319CF7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481" y="1823800"/>
            <a:ext cx="2895851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142D6F3D-3274-4332-A4EE-3E9986C82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597" y="1766350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2C5DD03F-2FDF-4167-B0BB-F8EAE26E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668" y="1708900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71E68CA6-FA65-40C3-9F0B-57E04AC22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739" y="1633423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7" name="圖片 106">
            <a:extLst>
              <a:ext uri="{FF2B5EF4-FFF2-40B4-BE49-F238E27FC236}">
                <a16:creationId xmlns:a16="http://schemas.microsoft.com/office/drawing/2014/main" id="{4E4A1B82-562B-41A2-9709-246B417730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848" y="1556895"/>
            <a:ext cx="2901948" cy="2895851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pic>
        <p:nvPicPr>
          <p:cNvPr id="108" name="圖片 107">
            <a:extLst>
              <a:ext uri="{FF2B5EF4-FFF2-40B4-BE49-F238E27FC236}">
                <a16:creationId xmlns:a16="http://schemas.microsoft.com/office/drawing/2014/main" id="{78237136-8785-42CF-BFE9-CB7711D999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0075" y="1474270"/>
            <a:ext cx="2901948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CD0587B8-2B29-45F6-A05E-2F2C14A0CDF8}"/>
              </a:ext>
            </a:extLst>
          </p:cNvPr>
          <p:cNvCxnSpPr>
            <a:cxnSpLocks/>
          </p:cNvCxnSpPr>
          <p:nvPr/>
        </p:nvCxnSpPr>
        <p:spPr>
          <a:xfrm flipV="1">
            <a:off x="3568440" y="1367998"/>
            <a:ext cx="1112176" cy="2646670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16C2D1A0-8D57-49A5-A118-A9682CAFB98B}"/>
              </a:ext>
            </a:extLst>
          </p:cNvPr>
          <p:cNvCxnSpPr>
            <a:cxnSpLocks/>
          </p:cNvCxnSpPr>
          <p:nvPr/>
        </p:nvCxnSpPr>
        <p:spPr>
          <a:xfrm flipV="1">
            <a:off x="3324750" y="1472819"/>
            <a:ext cx="1119998" cy="2665283"/>
          </a:xfrm>
          <a:prstGeom prst="line">
            <a:avLst/>
          </a:prstGeom>
          <a:ln w="19050">
            <a:solidFill>
              <a:srgbClr val="9BBB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23">
            <a:extLst>
              <a:ext uri="{FF2B5EF4-FFF2-40B4-BE49-F238E27FC236}">
                <a16:creationId xmlns:a16="http://schemas.microsoft.com/office/drawing/2014/main" id="{8C118C99-8D58-4537-971D-1B775F2F2146}"/>
              </a:ext>
            </a:extLst>
          </p:cNvPr>
          <p:cNvSpPr txBox="1"/>
          <p:nvPr/>
        </p:nvSpPr>
        <p:spPr>
          <a:xfrm>
            <a:off x="4832689" y="5342545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7030A0"/>
                </a:solidFill>
              </a:rPr>
              <a:t>filtered_gradient.x</a:t>
            </a:r>
            <a:endParaRPr lang="en-US" altLang="zh-TW" b="1" dirty="0">
              <a:solidFill>
                <a:srgbClr val="7030A0"/>
              </a:solidFill>
            </a:endParaRPr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381BD2E8-3A67-4F99-8214-5EEAE0024BC5}"/>
              </a:ext>
            </a:extLst>
          </p:cNvPr>
          <p:cNvSpPr txBox="1"/>
          <p:nvPr/>
        </p:nvSpPr>
        <p:spPr>
          <a:xfrm>
            <a:off x="5327944" y="510940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00B050"/>
                </a:solidFill>
              </a:rPr>
              <a:t>filtered_gradient.y</a:t>
            </a:r>
            <a:endParaRPr lang="en-US" altLang="zh-TW" b="1" dirty="0">
              <a:solidFill>
                <a:srgbClr val="00B050"/>
              </a:solidFill>
            </a:endParaRPr>
          </a:p>
        </p:txBody>
      </p:sp>
      <p:sp>
        <p:nvSpPr>
          <p:cNvPr id="121" name="2">
            <a:extLst>
              <a:ext uri="{FF2B5EF4-FFF2-40B4-BE49-F238E27FC236}">
                <a16:creationId xmlns:a16="http://schemas.microsoft.com/office/drawing/2014/main" id="{B658C021-FF08-41D9-9FF6-BDC73F14E756}"/>
              </a:ext>
            </a:extLst>
          </p:cNvPr>
          <p:cNvSpPr txBox="1"/>
          <p:nvPr/>
        </p:nvSpPr>
        <p:spPr>
          <a:xfrm>
            <a:off x="5530219" y="4861191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79646"/>
                </a:solidFill>
              </a:rPr>
              <a:t>filtered_gradient.t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2873406-3198-455F-B518-68C8BAE1F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4855" y="608073"/>
            <a:ext cx="2895851" cy="2901948"/>
          </a:xfrm>
          <a:prstGeom prst="rect">
            <a:avLst/>
          </a:prstGeom>
          <a:scene3d>
            <a:camera prst="orthographicFront">
              <a:rot lat="3822634" lon="1291790" rev="962280"/>
            </a:camera>
            <a:lightRig rig="threePt" dir="t"/>
          </a:scene3d>
        </p:spPr>
      </p:pic>
      <p:sp>
        <p:nvSpPr>
          <p:cNvPr id="123" name="2">
            <a:extLst>
              <a:ext uri="{FF2B5EF4-FFF2-40B4-BE49-F238E27FC236}">
                <a16:creationId xmlns:a16="http://schemas.microsoft.com/office/drawing/2014/main" id="{CBD1BB3C-1558-4E4F-ADCE-4AC49E9B3C7C}"/>
              </a:ext>
            </a:extLst>
          </p:cNvPr>
          <p:cNvSpPr txBox="1"/>
          <p:nvPr/>
        </p:nvSpPr>
        <p:spPr>
          <a:xfrm>
            <a:off x="5212765" y="1766350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1">
                    <a:lumMod val="25000"/>
                  </a:schemeClr>
                </a:solidFill>
                <a:effectLst>
                  <a:glow rad="127000">
                    <a:schemeClr val="bg1"/>
                  </a:glow>
                </a:effectLst>
              </a:rPr>
              <a:t>outputs</a:t>
            </a:r>
          </a:p>
        </p:txBody>
      </p:sp>
      <p:sp>
        <p:nvSpPr>
          <p:cNvPr id="124" name="3">
            <a:extLst>
              <a:ext uri="{FF2B5EF4-FFF2-40B4-BE49-F238E27FC236}">
                <a16:creationId xmlns:a16="http://schemas.microsoft.com/office/drawing/2014/main" id="{AF0ADDF1-93F2-48C8-9FDB-7F5E15E29BBF}"/>
              </a:ext>
            </a:extLst>
          </p:cNvPr>
          <p:cNvSpPr txBox="1"/>
          <p:nvPr/>
        </p:nvSpPr>
        <p:spPr>
          <a:xfrm>
            <a:off x="6332726" y="3977640"/>
            <a:ext cx="1056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chemeClr val="accent1">
                    <a:lumMod val="25000"/>
                  </a:schemeClr>
                </a:solidFill>
              </a:rPr>
              <a:t>tensor[0]</a:t>
            </a:r>
          </a:p>
        </p:txBody>
      </p:sp>
      <p:sp>
        <p:nvSpPr>
          <p:cNvPr id="125" name="4">
            <a:extLst>
              <a:ext uri="{FF2B5EF4-FFF2-40B4-BE49-F238E27FC236}">
                <a16:creationId xmlns:a16="http://schemas.microsoft.com/office/drawing/2014/main" id="{60A0FB5B-F349-4FF8-8B9F-EC9F5B401661}"/>
              </a:ext>
            </a:extLst>
          </p:cNvPr>
          <p:cNvSpPr txBox="1"/>
          <p:nvPr/>
        </p:nvSpPr>
        <p:spPr>
          <a:xfrm>
            <a:off x="6671653" y="3851958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EE5496"/>
                </a:solidFill>
              </a:rPr>
              <a:t>tensor[1]</a:t>
            </a:r>
          </a:p>
        </p:txBody>
      </p:sp>
      <p:sp>
        <p:nvSpPr>
          <p:cNvPr id="126" name="5">
            <a:extLst>
              <a:ext uri="{FF2B5EF4-FFF2-40B4-BE49-F238E27FC236}">
                <a16:creationId xmlns:a16="http://schemas.microsoft.com/office/drawing/2014/main" id="{BF2C28AA-E24E-44A5-9F0F-54CA9D5A2657}"/>
              </a:ext>
            </a:extLst>
          </p:cNvPr>
          <p:cNvSpPr txBox="1"/>
          <p:nvPr/>
        </p:nvSpPr>
        <p:spPr>
          <a:xfrm>
            <a:off x="6827710" y="3729905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79646"/>
                </a:solidFill>
              </a:rPr>
              <a:t>tensor[2]</a:t>
            </a:r>
          </a:p>
        </p:txBody>
      </p:sp>
      <p:sp>
        <p:nvSpPr>
          <p:cNvPr id="127" name="6">
            <a:extLst>
              <a:ext uri="{FF2B5EF4-FFF2-40B4-BE49-F238E27FC236}">
                <a16:creationId xmlns:a16="http://schemas.microsoft.com/office/drawing/2014/main" id="{B2A3C786-9186-436C-8D41-E9B3CF975CEF}"/>
              </a:ext>
            </a:extLst>
          </p:cNvPr>
          <p:cNvSpPr txBox="1"/>
          <p:nvPr/>
        </p:nvSpPr>
        <p:spPr>
          <a:xfrm>
            <a:off x="6938569" y="3615799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tensor[3]</a:t>
            </a:r>
          </a:p>
        </p:txBody>
      </p:sp>
      <p:sp>
        <p:nvSpPr>
          <p:cNvPr id="128" name="7">
            <a:extLst>
              <a:ext uri="{FF2B5EF4-FFF2-40B4-BE49-F238E27FC236}">
                <a16:creationId xmlns:a16="http://schemas.microsoft.com/office/drawing/2014/main" id="{3C876722-CA59-4DEF-9619-01CC12A62E7A}"/>
              </a:ext>
            </a:extLst>
          </p:cNvPr>
          <p:cNvSpPr txBox="1"/>
          <p:nvPr/>
        </p:nvSpPr>
        <p:spPr>
          <a:xfrm>
            <a:off x="7036914" y="3501693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70C0"/>
                </a:solidFill>
              </a:rPr>
              <a:t>tensor[4]</a:t>
            </a:r>
          </a:p>
        </p:txBody>
      </p:sp>
      <p:sp>
        <p:nvSpPr>
          <p:cNvPr id="129" name="8">
            <a:extLst>
              <a:ext uri="{FF2B5EF4-FFF2-40B4-BE49-F238E27FC236}">
                <a16:creationId xmlns:a16="http://schemas.microsoft.com/office/drawing/2014/main" id="{91FEC708-1A18-4B3B-A4F9-438C71ECA4D1}"/>
              </a:ext>
            </a:extLst>
          </p:cNvPr>
          <p:cNvSpPr txBox="1"/>
          <p:nvPr/>
        </p:nvSpPr>
        <p:spPr>
          <a:xfrm>
            <a:off x="7124414" y="3389671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7030A0"/>
                </a:solidFill>
              </a:rPr>
              <a:t>tensor[5]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97953FB4-5EB6-4FD8-A9D9-421ABF1FDFE1}"/>
                  </a:ext>
                </a:extLst>
              </p:cNvPr>
              <p:cNvSpPr txBox="1"/>
              <p:nvPr/>
            </p:nvSpPr>
            <p:spPr>
              <a:xfrm>
                <a:off x="612922" y="1961135"/>
                <a:ext cx="2558136" cy="118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15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15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15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TW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sz="1600" b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TW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sz="1600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97953FB4-5EB6-4FD8-A9D9-421ABF1FD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2" y="1961135"/>
                <a:ext cx="2558136" cy="11892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573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flow_calc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8.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97953FB4-5EB6-4FD8-A9D9-421ABF1FDFE1}"/>
                  </a:ext>
                </a:extLst>
              </p:cNvPr>
              <p:cNvSpPr txBox="1"/>
              <p:nvPr/>
            </p:nvSpPr>
            <p:spPr>
              <a:xfrm>
                <a:off x="2712587" y="1135579"/>
                <a:ext cx="2558136" cy="118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15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15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15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TW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sz="1600" b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TW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sz="1600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97953FB4-5EB6-4FD8-A9D9-421ABF1FD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587" y="1135579"/>
                <a:ext cx="2558136" cy="11892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>
            <a:extLst>
              <a:ext uri="{FF2B5EF4-FFF2-40B4-BE49-F238E27FC236}">
                <a16:creationId xmlns:a16="http://schemas.microsoft.com/office/drawing/2014/main" id="{2976592F-63B4-43EC-8A9D-C6A43197824B}"/>
              </a:ext>
            </a:extLst>
          </p:cNvPr>
          <p:cNvSpPr txBox="1"/>
          <p:nvPr/>
        </p:nvSpPr>
        <p:spPr>
          <a:xfrm>
            <a:off x="492412" y="2383482"/>
            <a:ext cx="7443651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>
                <a:solidFill>
                  <a:schemeClr val="tx1"/>
                </a:solidFill>
              </a:rPr>
              <a:t>Because of complexity of “division” operation, we do not implement division in hardware; instead, we output “denominator”, “numerator of </a:t>
            </a:r>
            <a:r>
              <a:rPr lang="en-US" altLang="zh-TW" dirty="0"/>
              <a:t>u”, “numerator of v” on the same output stream, by time-division method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F92B56-B21E-4FA6-8C0A-37191577D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259" y="4162547"/>
            <a:ext cx="5953956" cy="1390844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E10C397-76C0-4926-B3B6-1872405F3789}"/>
              </a:ext>
            </a:extLst>
          </p:cNvPr>
          <p:cNvSpPr/>
          <p:nvPr/>
        </p:nvSpPr>
        <p:spPr>
          <a:xfrm>
            <a:off x="653642" y="5822758"/>
            <a:ext cx="1539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endParaRPr lang="en-US" altLang="zh-TW" b="1" dirty="0">
              <a:solidFill>
                <a:srgbClr val="EE5496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407050D-EF36-4FB9-98DF-E13301804655}"/>
              </a:ext>
            </a:extLst>
          </p:cNvPr>
          <p:cNvSpPr/>
          <p:nvPr/>
        </p:nvSpPr>
        <p:spPr>
          <a:xfrm>
            <a:off x="2083494" y="5822758"/>
            <a:ext cx="58448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tensor_int_pixel_t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fr-FR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ac_int&lt;32&gt;[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shift_t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&lt;ac::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nbits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&lt;(64+32)*2+(32*2)&gt;::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val</a:t>
            </a:r>
            <a:r>
              <a:rPr lang="en-US" altLang="zh-TW" sz="1000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,false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output_stream_t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&lt;32&gt;)</a:t>
            </a:r>
          </a:p>
        </p:txBody>
      </p:sp>
    </p:spTree>
    <p:extLst>
      <p:ext uri="{BB962C8B-B14F-4D97-AF65-F5344CB8AC3E}">
        <p14:creationId xmlns:p14="http://schemas.microsoft.com/office/powerpoint/2010/main" val="2284103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flow_calc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8.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97953FB4-5EB6-4FD8-A9D9-421ABF1FDFE1}"/>
                  </a:ext>
                </a:extLst>
              </p:cNvPr>
              <p:cNvSpPr txBox="1"/>
              <p:nvPr/>
            </p:nvSpPr>
            <p:spPr>
              <a:xfrm>
                <a:off x="2712587" y="1135579"/>
                <a:ext cx="2558136" cy="118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15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15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15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TW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sz="1600" b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TW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sz="1600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97953FB4-5EB6-4FD8-A9D9-421ABF1FD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587" y="1135579"/>
                <a:ext cx="2558136" cy="11892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D2E5007D-8A3D-48A7-9B11-B1AA3092F065}"/>
              </a:ext>
            </a:extLst>
          </p:cNvPr>
          <p:cNvSpPr/>
          <p:nvPr/>
        </p:nvSpPr>
        <p:spPr>
          <a:xfrm>
            <a:off x="469708" y="2509728"/>
            <a:ext cx="6788975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TW" dirty="0"/>
              <a:t>We use the same technique to shift value for more accuracy.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2597441B-CE4B-4249-AAA8-6C033E49C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50"/>
          <a:stretch/>
        </p:blipFill>
        <p:spPr>
          <a:xfrm>
            <a:off x="359790" y="3114738"/>
            <a:ext cx="7852896" cy="2546922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E86D0706-C502-4B12-81BD-31BF60C3DB21}"/>
              </a:ext>
            </a:extLst>
          </p:cNvPr>
          <p:cNvSpPr/>
          <p:nvPr/>
        </p:nvSpPr>
        <p:spPr>
          <a:xfrm>
            <a:off x="653642" y="5822758"/>
            <a:ext cx="15390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  Input type:</a:t>
            </a:r>
          </a:p>
          <a:p>
            <a:pPr algn="r"/>
            <a:endParaRPr lang="en-US" altLang="zh-TW" b="1" dirty="0">
              <a:solidFill>
                <a:srgbClr val="EE5496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r"/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 type: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50EACBF-07DC-45D7-B215-7348563927AF}"/>
              </a:ext>
            </a:extLst>
          </p:cNvPr>
          <p:cNvSpPr/>
          <p:nvPr/>
        </p:nvSpPr>
        <p:spPr>
          <a:xfrm>
            <a:off x="2083494" y="5822758"/>
            <a:ext cx="584487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tensor_int_pixel_t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[6] (</a:t>
            </a:r>
            <a:r>
              <a:rPr lang="fr-FR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ac_int&lt;32&gt;[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6])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shift_t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&lt;ac::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nbits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&lt;(64+32)*2+(32*2)&gt;::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val</a:t>
            </a:r>
            <a:r>
              <a:rPr lang="en-US" altLang="zh-TW" sz="1000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,false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&gt;)</a:t>
            </a:r>
          </a:p>
          <a:p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output_stream_t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 (</a:t>
            </a:r>
            <a:r>
              <a:rPr lang="en-US" altLang="zh-TW" b="1" dirty="0" err="1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ac_int</a:t>
            </a:r>
            <a:r>
              <a:rPr lang="en-US" altLang="zh-TW" b="1" dirty="0">
                <a:solidFill>
                  <a:srgbClr val="EE5496"/>
                </a:solidFill>
                <a:effectLst>
                  <a:glow rad="127000">
                    <a:schemeClr val="bg1"/>
                  </a:glow>
                </a:effectLst>
              </a:rPr>
              <a:t>&lt;32&gt;)</a:t>
            </a:r>
          </a:p>
        </p:txBody>
      </p:sp>
    </p:spTree>
    <p:extLst>
      <p:ext uri="{BB962C8B-B14F-4D97-AF65-F5344CB8AC3E}">
        <p14:creationId xmlns:p14="http://schemas.microsoft.com/office/powerpoint/2010/main" val="3490614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1" y="446348"/>
            <a:ext cx="7599598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code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6823" y="263499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  <a:solidFill>
            <a:srgbClr val="FFB3B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flow_calc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7028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589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4378" y="26172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869460"/>
            <a:ext cx="11494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code: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lvl="1"/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8.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C816460-057B-4D30-86CD-A6ACC64E772C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49E75DB2-A0B1-49D0-9936-F7B2C3848B3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97953FB4-5EB6-4FD8-A9D9-421ABF1FDFE1}"/>
                  </a:ext>
                </a:extLst>
              </p:cNvPr>
              <p:cNvSpPr txBox="1"/>
              <p:nvPr/>
            </p:nvSpPr>
            <p:spPr>
              <a:xfrm>
                <a:off x="2712587" y="1135579"/>
                <a:ext cx="2558136" cy="1189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15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15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15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15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TW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F99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sz="1600" b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zh-TW" alt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zh-TW" altLang="en-US" sz="1600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𝐭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TW" altLang="en-US" sz="1600" b="1">
                                      <a:solidFill>
                                        <a:srgbClr val="FF993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F2369C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TW" altLang="en-US" sz="1600" b="1" i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F2369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</m:sSub>
                                  <m:r>
                                    <a:rPr lang="en-US" altLang="zh-TW" sz="16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TW" altLang="en-US" sz="1600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zh-TW" altLang="en-US" sz="1600" b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  <m:sSubSup>
                                    <m:sSubSupPr>
                                      <m:ctrlPr>
                                        <a:rPr lang="zh-TW" altLang="en-US" sz="16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𝐈</m:t>
                                      </m:r>
                                    </m:e>
                                    <m:sub>
                                      <m:r>
                                        <a:rPr lang="en-US" altLang="zh-TW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sub>
                                    <m:sup>
                                      <m:r>
                                        <a:rPr lang="zh-TW" altLang="en-US" sz="16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97953FB4-5EB6-4FD8-A9D9-421ABF1FD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587" y="1135579"/>
                <a:ext cx="2558136" cy="11892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2E5007D-8A3D-48A7-9B11-B1AA3092F065}"/>
                  </a:ext>
                </a:extLst>
              </p:cNvPr>
              <p:cNvSpPr/>
              <p:nvPr/>
            </p:nvSpPr>
            <p:spPr>
              <a:xfrm>
                <a:off x="665756" y="2410308"/>
                <a:ext cx="7378321" cy="2949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zh-TW" dirty="0"/>
                  <a:t>We use the same technique to shift value for more accuracy.</a:t>
                </a:r>
                <a:br>
                  <a:rPr lang="en-US" altLang="zh-TW" dirty="0"/>
                </a:br>
                <a:r>
                  <a:rPr lang="en-US" altLang="zh-TW" dirty="0"/>
                  <a:t>But the total shift value should be </a:t>
                </a:r>
                <a:br>
                  <a:rPr lang="en-US" altLang="zh-TW" dirty="0"/>
                </a:br>
                <a:r>
                  <a:rPr lang="en-US" altLang="zh-TW" dirty="0"/>
                  <a:t>“shift in </a:t>
                </a:r>
                <a:r>
                  <a:rPr lang="en-US" altLang="zh-TW" dirty="0" err="1"/>
                  <a:t>tensor_weight_x</a:t>
                </a:r>
                <a:r>
                  <a:rPr lang="en-US" altLang="zh-TW" dirty="0"/>
                  <a:t>” </a:t>
                </a:r>
                <a14:m>
                  <m:oMath xmlns:m="http://schemas.openxmlformats.org/officeDocument/2006/math">
                    <m:r>
                      <a:rPr lang="en-US" altLang="zh-TW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 2 + “shift in </a:t>
                </a:r>
                <a:r>
                  <a:rPr lang="en-US" altLang="zh-TW" dirty="0" err="1"/>
                  <a:t>flow_calc</a:t>
                </a:r>
                <a:r>
                  <a:rPr lang="en-US" altLang="zh-TW" dirty="0"/>
                  <a:t>” because of square operation.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en-US" altLang="zh-TW" dirty="0"/>
                  <a:t>We use </a:t>
                </a:r>
                <a:r>
                  <a:rPr lang="en-US" altLang="zh-TW" dirty="0" err="1"/>
                  <a:t>shift_threshold</a:t>
                </a:r>
                <a:r>
                  <a:rPr lang="en-US" altLang="zh-TW" dirty="0"/>
                  <a:t> to filter out those with too small denominator, which means Ix=</a:t>
                </a:r>
                <a:r>
                  <a:rPr lang="en-US" altLang="zh-TW" dirty="0" err="1"/>
                  <a:t>Iy</a:t>
                </a:r>
                <a:r>
                  <a:rPr lang="en-US" altLang="zh-TW" dirty="0"/>
                  <a:t>=It=0, and output should be u=v=0.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2E5007D-8A3D-48A7-9B11-B1AA3092F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6" y="2410308"/>
                <a:ext cx="7378321" cy="2949525"/>
              </a:xfrm>
              <a:prstGeom prst="rect">
                <a:avLst/>
              </a:prstGeom>
              <a:blipFill>
                <a:blip r:embed="rId4"/>
                <a:stretch>
                  <a:fillRect l="-495" r="-12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3A948020-32CF-4366-AC84-DC4C85A44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65" y="4919619"/>
            <a:ext cx="5191850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90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0" y="446348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HLS implementation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HLS simulation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27000">
                  <a:srgbClr val="FFFFFF"/>
                </a:glow>
              </a:effectLst>
              <a:uLnTx/>
              <a:uFillTx/>
              <a:sym typeface="Hammersmith One"/>
            </a:endParaRPr>
          </a:p>
        </p:txBody>
      </p:sp>
      <p:pic>
        <p:nvPicPr>
          <p:cNvPr id="21" name="1">
            <a:extLst>
              <a:ext uri="{FF2B5EF4-FFF2-40B4-BE49-F238E27FC236}">
                <a16:creationId xmlns:a16="http://schemas.microsoft.com/office/drawing/2014/main" id="{D29B68C6-6498-43EE-934D-B7B424536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52550"/>
            <a:ext cx="9753600" cy="4152900"/>
          </a:xfrm>
          <a:prstGeom prst="rect">
            <a:avLst/>
          </a:prstGeom>
        </p:spPr>
      </p:pic>
      <p:pic>
        <p:nvPicPr>
          <p:cNvPr id="23" name="2">
            <a:extLst>
              <a:ext uri="{FF2B5EF4-FFF2-40B4-BE49-F238E27FC236}">
                <a16:creationId xmlns:a16="http://schemas.microsoft.com/office/drawing/2014/main" id="{6877D47C-FC17-44FF-ADF8-18D8CDBF1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52550"/>
            <a:ext cx="9753600" cy="4152900"/>
          </a:xfrm>
          <a:prstGeom prst="rect">
            <a:avLst/>
          </a:prstGeom>
        </p:spPr>
      </p:pic>
      <p:pic>
        <p:nvPicPr>
          <p:cNvPr id="25" name="3">
            <a:extLst>
              <a:ext uri="{FF2B5EF4-FFF2-40B4-BE49-F238E27FC236}">
                <a16:creationId xmlns:a16="http://schemas.microsoft.com/office/drawing/2014/main" id="{D3586B12-5B4A-48AE-AD35-C3B798D16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52550"/>
            <a:ext cx="9753600" cy="4152900"/>
          </a:xfrm>
          <a:prstGeom prst="rect">
            <a:avLst/>
          </a:prstGeom>
        </p:spPr>
      </p:pic>
      <p:pic>
        <p:nvPicPr>
          <p:cNvPr id="27" name="4">
            <a:extLst>
              <a:ext uri="{FF2B5EF4-FFF2-40B4-BE49-F238E27FC236}">
                <a16:creationId xmlns:a16="http://schemas.microsoft.com/office/drawing/2014/main" id="{64FDB353-D4BB-4F9A-A3C2-A032DC79E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52550"/>
            <a:ext cx="9753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0" y="446348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HLS implementation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HLS simulation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27000">
                  <a:srgbClr val="FFFFFF"/>
                </a:glow>
              </a:effectLst>
              <a:uLnTx/>
              <a:uFillTx/>
              <a:sym typeface="Hammersmith One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BD0A26-61C1-4F64-A809-F7166D212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2" y="2960483"/>
            <a:ext cx="5722014" cy="24363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6FEAB63-5F73-45BC-B7C3-ADDF98378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02" y="2950301"/>
            <a:ext cx="5745926" cy="244650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17E441A-5A64-489A-8A69-04AE3CB774D6}"/>
              </a:ext>
            </a:extLst>
          </p:cNvPr>
          <p:cNvSpPr txBox="1"/>
          <p:nvPr/>
        </p:nvSpPr>
        <p:spPr>
          <a:xfrm>
            <a:off x="2342212" y="2471596"/>
            <a:ext cx="15023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/>
              <a:t>algorithm</a:t>
            </a:r>
            <a:endParaRPr lang="zh-TW" altLang="en-US" sz="25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3240D1-5B93-49A5-9857-9AFD20890BCB}"/>
              </a:ext>
            </a:extLst>
          </p:cNvPr>
          <p:cNvSpPr txBox="1"/>
          <p:nvPr/>
        </p:nvSpPr>
        <p:spPr>
          <a:xfrm>
            <a:off x="8858812" y="2471596"/>
            <a:ext cx="8066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/>
              <a:t>HLS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83226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2C514977-9210-4785-8B78-CDE0BAE03876}"/>
              </a:ext>
            </a:extLst>
          </p:cNvPr>
          <p:cNvSpPr/>
          <p:nvPr/>
        </p:nvSpPr>
        <p:spPr>
          <a:xfrm>
            <a:off x="1031003" y="1087665"/>
            <a:ext cx="10560361" cy="5404670"/>
          </a:xfrm>
          <a:prstGeom prst="roundRect">
            <a:avLst>
              <a:gd name="adj" fmla="val 842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Brief background introduction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DCC4664-5B8F-4B38-B29D-0AD1C047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768" y="1410006"/>
            <a:ext cx="9365229" cy="48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30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0" y="446348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HLS implementation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HLS simulation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27000">
                  <a:srgbClr val="FFFFFF"/>
                </a:glow>
              </a:effectLst>
              <a:uLnTx/>
              <a:uFillTx/>
              <a:sym typeface="Hammersmith One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9CE0B6-CBFA-402F-AF2F-89F61972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564" y="1168348"/>
            <a:ext cx="3343742" cy="53347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7C4F59-1F7F-47B2-8661-27ACF4A40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800" y="1156945"/>
            <a:ext cx="418459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07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0" y="446348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HLS implementation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HLS simulation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glow rad="127000">
                  <a:srgbClr val="FFFFFF"/>
                </a:glow>
              </a:effectLst>
              <a:uLnTx/>
              <a:uFillTx/>
              <a:sym typeface="Hammersmith One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879EEC-B83F-4D0B-89B5-A8E9BF63E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193" y="1028648"/>
            <a:ext cx="4577807" cy="5585459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A358CE3-BC14-496F-9A56-C88FEA3B5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250" y="3462542"/>
            <a:ext cx="5744377" cy="4286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44774D-2BB7-4804-989D-8ECF7B34D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250" y="2870184"/>
            <a:ext cx="3543795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10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299458" y="446348"/>
            <a:ext cx="823321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Synthesis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5685" y="267099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1506" y="26740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HLS Top Design :</a:t>
            </a: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578F9C-B9E6-4A06-96D8-988349E3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3" y="1814253"/>
            <a:ext cx="7240010" cy="3705742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07367E58-EDE9-4CEB-8AD5-DFBD662B7FD6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BB0CD3D-B0EF-4285-82E7-947B0694BC1E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E93D47D-801F-4618-9F07-3BE453B9BCE1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D45A661C-2F20-44E7-83DE-BADC0A647390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40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299458" y="446348"/>
            <a:ext cx="823321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Synthesis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5685" y="267099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1506" y="26740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57402" y="1492004"/>
            <a:ext cx="3291951" cy="324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1-1.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gradient_y_calc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B75D60-0214-400C-803C-2D5EC09C4BA9}"/>
              </a:ext>
            </a:extLst>
          </p:cNvPr>
          <p:cNvSpPr/>
          <p:nvPr/>
        </p:nvSpPr>
        <p:spPr>
          <a:xfrm>
            <a:off x="789423" y="1621907"/>
            <a:ext cx="6396303" cy="1398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data along x-axis, need use line buffer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Configuration Port is set as [direct input]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Kernel array size = 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5, so line buffer = 4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90AB30-7DC9-4A0C-A686-5C44672D9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58" y="4328314"/>
            <a:ext cx="6865552" cy="1217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82DB2A7-F765-4F34-9E23-785046114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40" y="3099426"/>
            <a:ext cx="6878484" cy="124089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2F461E-D444-4455-A782-2B5239834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40" y="5775121"/>
            <a:ext cx="1810003" cy="78115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C42CD2D-3483-4299-BBFD-EFDA6318A4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938" b="88045"/>
          <a:stretch/>
        </p:blipFill>
        <p:spPr>
          <a:xfrm>
            <a:off x="2428450" y="5752773"/>
            <a:ext cx="5083241" cy="350669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0C41D5D6-5040-4CDB-AE01-918AB96709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569" r="45383" b="392"/>
          <a:stretch/>
        </p:blipFill>
        <p:spPr>
          <a:xfrm>
            <a:off x="2463108" y="6100953"/>
            <a:ext cx="5048580" cy="52982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9AA75339-8F65-428D-886D-C137C3A6602C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EB23F9B-4214-429E-9776-3DCD6E76AEBE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E6AC7A-C1EF-472A-A80A-C379947FDE43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CD929A5-4B8F-4F44-BB11-877945CE159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81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299458" y="446348"/>
            <a:ext cx="823321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Synthesis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5685" y="267099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1506" y="26740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32668" y="1500158"/>
            <a:ext cx="3291951" cy="3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1-2.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gradient_x_calc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B75D60-0214-400C-803C-2D5EC09C4BA9}"/>
              </a:ext>
            </a:extLst>
          </p:cNvPr>
          <p:cNvSpPr/>
          <p:nvPr/>
        </p:nvSpPr>
        <p:spPr>
          <a:xfrm>
            <a:off x="789423" y="1621907"/>
            <a:ext cx="7538795" cy="1420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data is from 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gradient_y_calc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, which is along x-axis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Configuration Port is set as [direct input]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Kernel array size = 5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95D4428-787C-4A58-83AA-949E79FF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97" y="3143120"/>
            <a:ext cx="7166039" cy="9744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CEB67F3-1195-446D-BF19-2C4632479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96" y="4183330"/>
            <a:ext cx="7165977" cy="950185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78A76B-BACA-438E-BFBF-C1033CBB01B5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64F819D1-5E41-493A-B3C1-EA7FDCDEABB8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7F786F4-5406-463B-829C-6AA08529F3F2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0A9C0B46-626E-49C4-8298-89FD781A1A64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64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299458" y="446348"/>
            <a:ext cx="823321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Synthesis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5685" y="267099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1506" y="26740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32668" y="1500158"/>
            <a:ext cx="3291951" cy="3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2.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gradient_t_calc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B75D60-0214-400C-803C-2D5EC09C4BA9}"/>
              </a:ext>
            </a:extLst>
          </p:cNvPr>
          <p:cNvSpPr/>
          <p:nvPr/>
        </p:nvSpPr>
        <p:spPr>
          <a:xfrm>
            <a:off x="789423" y="1621907"/>
            <a:ext cx="7538795" cy="1420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data is from 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gradient_y_calc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, which is along x-axis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Configuration Port is set as [direct input]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Kernel array size = 4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0CB6BD-A173-4B45-90C3-F96002D3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65" y="3186837"/>
            <a:ext cx="6991509" cy="9757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0AB655-E7C6-42E9-AEBC-1382E35FB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547" y="4458510"/>
            <a:ext cx="6991510" cy="922312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EFC8060E-DE9F-433B-8BEC-E14D9A958F64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4F0405C-825C-4A54-AD13-CC048853C7D8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3D0B4CF-FCB7-47CA-B846-247CC1BEA2FB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AEF2D2B-627E-4F52-B322-72BC574C2DAB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15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299458" y="446348"/>
            <a:ext cx="823321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Synthesis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5685" y="267099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1506" y="26740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32668" y="1500158"/>
            <a:ext cx="3291951" cy="3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3.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gradient_weight_y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B75D60-0214-400C-803C-2D5EC09C4BA9}"/>
              </a:ext>
            </a:extLst>
          </p:cNvPr>
          <p:cNvSpPr/>
          <p:nvPr/>
        </p:nvSpPr>
        <p:spPr>
          <a:xfrm>
            <a:off x="789423" y="1621907"/>
            <a:ext cx="7507183" cy="1398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data is along x-axis, need use line buffer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Apply FIFO for 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gradient_y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, 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gradient_x</a:t>
            </a: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and 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gradient_t</a:t>
            </a:r>
            <a:r>
              <a:rPr lang="en-US" altLang="zh-TW" sz="200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.</a:t>
            </a: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Kernel array size = 7, need 18 line buffer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882EA2-60C1-4FDB-982A-A4F978CCD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20"/>
          <a:stretch/>
        </p:blipFill>
        <p:spPr>
          <a:xfrm>
            <a:off x="3672800" y="4714964"/>
            <a:ext cx="1342586" cy="9403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073806-A0A0-45BB-A8F0-9C64ABE1F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91" y="3206762"/>
            <a:ext cx="8073604" cy="1295583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2FD1EBBC-74D8-4763-9C84-E7311BB6E194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33ED127-BC88-4869-A8B3-3664D91DEAAD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0B0DF8C-410C-45FC-B828-3DE7082184AA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CE0C08A-30FF-4D9F-88B7-73BBF13334AC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532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299458" y="446348"/>
            <a:ext cx="823321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Synthesis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5685" y="267099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1506" y="26740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32668" y="1500158"/>
            <a:ext cx="3291951" cy="3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4.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gradient_weight_x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B75D60-0214-400C-803C-2D5EC09C4BA9}"/>
              </a:ext>
            </a:extLst>
          </p:cNvPr>
          <p:cNvSpPr/>
          <p:nvPr/>
        </p:nvSpPr>
        <p:spPr>
          <a:xfrm>
            <a:off x="789423" y="1621907"/>
            <a:ext cx="6011582" cy="1398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data is from 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gradient_weight_y</a:t>
            </a: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Configuration Port is set as [direct input]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Kernel array size = 7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37516F7-F233-4E6E-A17A-2B687677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66" y="3201923"/>
            <a:ext cx="7001593" cy="96062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7F92536-22AE-40D7-8A07-9583A7C3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67" y="4433034"/>
            <a:ext cx="7001592" cy="973169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156B3098-58E7-4670-8139-391221B3FC70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5912C9CF-5D61-4BEF-A167-698513E12DBB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86AB84C0-CF07-499E-83E4-98BDB92AE51F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0BBF9A5E-B7EC-4580-8160-8D15CFDBA28A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570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299458" y="446348"/>
            <a:ext cx="823321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Synthesis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5685" y="267099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1506" y="26740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32668" y="1500158"/>
            <a:ext cx="3291951" cy="3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5.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outer_product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B75D60-0214-400C-803C-2D5EC09C4BA9}"/>
              </a:ext>
            </a:extLst>
          </p:cNvPr>
          <p:cNvSpPr/>
          <p:nvPr/>
        </p:nvSpPr>
        <p:spPr>
          <a:xfrm>
            <a:off x="789423" y="1621907"/>
            <a:ext cx="5826147" cy="1420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data is from 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gradient_weight_x</a:t>
            </a: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Configuration Port is set as [direct input]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Output is an array, we set it as register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1C82B73-41BD-4F41-958C-294C83BB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16" y="3166586"/>
            <a:ext cx="7634409" cy="10273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377DAAD-4C11-4343-B5C9-329F055B1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18" y="3893569"/>
            <a:ext cx="7634390" cy="10593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3B9A4F2-1CE2-4747-B64E-DA9CC82F4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16" y="5086847"/>
            <a:ext cx="3057952" cy="7621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02BBC6F-D4FE-449A-AC04-F5D911BBA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806" y="5081619"/>
            <a:ext cx="4528256" cy="910607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0C7FFC45-E564-40BB-AB9F-E3303BCCA64C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A297897-F62D-438A-9428-BFF666D7F972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6F84C9D-70B8-41F6-8C5E-DE9DA70659E1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E49C08F-AA46-45B3-88D0-8E2B37E28BFB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0992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299458" y="446348"/>
            <a:ext cx="823321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Synthesis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5685" y="267099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1506" y="26740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32668" y="1500158"/>
            <a:ext cx="3291951" cy="3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6.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tensor_weight_y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B75D60-0214-400C-803C-2D5EC09C4BA9}"/>
              </a:ext>
            </a:extLst>
          </p:cNvPr>
          <p:cNvSpPr/>
          <p:nvPr/>
        </p:nvSpPr>
        <p:spPr>
          <a:xfrm>
            <a:off x="789423" y="1621907"/>
            <a:ext cx="7261924" cy="13988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data is an array, which is from 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outer_product</a:t>
            </a: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Kernel array size = 3, line buffer = 2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array should be stored by register for II = 1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D90E56B-1C96-4FAD-BC63-B3E06436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17" y="3171284"/>
            <a:ext cx="7840631" cy="109639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708D555-EE1C-4A7F-888E-3F38BA9C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5" y="3970243"/>
            <a:ext cx="7833925" cy="104596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272DE5-1CB6-4D91-AD04-0EE447C9E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588" y="5105847"/>
            <a:ext cx="2152950" cy="11622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874AE4-893D-424F-8720-367F2EFFD707}"/>
              </a:ext>
            </a:extLst>
          </p:cNvPr>
          <p:cNvSpPr/>
          <p:nvPr/>
        </p:nvSpPr>
        <p:spPr>
          <a:xfrm>
            <a:off x="3532093" y="5524953"/>
            <a:ext cx="1461047" cy="526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10A185A-CC32-4E84-9428-AB689E00384D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14CE33E-9EAA-4FD4-8A69-566A19843E53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D9BC8FE-A099-4BF9-8C90-CB4E8BEBA144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F11D7AC-141A-4CA0-AA67-FAC0EFFE28DB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20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2C514977-9210-4785-8B78-CDE0BAE03876}"/>
              </a:ext>
            </a:extLst>
          </p:cNvPr>
          <p:cNvSpPr/>
          <p:nvPr/>
        </p:nvSpPr>
        <p:spPr>
          <a:xfrm>
            <a:off x="1031003" y="1087665"/>
            <a:ext cx="10560361" cy="5404670"/>
          </a:xfrm>
          <a:prstGeom prst="roundRect">
            <a:avLst>
              <a:gd name="adj" fmla="val 842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Brief background introduction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CE1A64-9466-4118-A1D3-89373D36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063" y="1465139"/>
            <a:ext cx="9379874" cy="47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767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299458" y="446348"/>
            <a:ext cx="823321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Synthesis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5685" y="267099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1506" y="26740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32668" y="1500158"/>
            <a:ext cx="3291951" cy="3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7.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tensor_weight_x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B75D60-0214-400C-803C-2D5EC09C4BA9}"/>
              </a:ext>
            </a:extLst>
          </p:cNvPr>
          <p:cNvSpPr/>
          <p:nvPr/>
        </p:nvSpPr>
        <p:spPr>
          <a:xfrm>
            <a:off x="789423" y="1621907"/>
            <a:ext cx="7223388" cy="959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data is an array, which is from 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tensor_weight_y</a:t>
            </a: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array should be stored by register for II = 1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5D8BC5-D61F-49A9-9F96-7CB6CD8F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33" y="2634997"/>
            <a:ext cx="6969592" cy="109742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84CFD42-88C6-4629-9D1F-3ED926BF2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40" y="3467993"/>
            <a:ext cx="6969578" cy="107174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20C142-4B25-4966-84F1-20290A726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931" y="4761586"/>
            <a:ext cx="2124371" cy="1314633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1DAB1414-48C1-4D5B-A3C6-73A0DE3A6E3E}"/>
              </a:ext>
            </a:extLst>
          </p:cNvPr>
          <p:cNvSpPr/>
          <p:nvPr/>
        </p:nvSpPr>
        <p:spPr>
          <a:xfrm>
            <a:off x="3330848" y="4761586"/>
            <a:ext cx="2056940" cy="939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2DF6A83-3359-4587-834B-6601E8BC93C5}"/>
              </a:ext>
            </a:extLst>
          </p:cNvPr>
          <p:cNvSpPr txBox="1"/>
          <p:nvPr/>
        </p:nvSpPr>
        <p:spPr>
          <a:xfrm>
            <a:off x="10658208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2E6193-9831-4586-B231-8A3FBC40D393}"/>
              </a:ext>
            </a:extLst>
          </p:cNvPr>
          <p:cNvCxnSpPr>
            <a:cxnSpLocks/>
          </p:cNvCxnSpPr>
          <p:nvPr/>
        </p:nvCxnSpPr>
        <p:spPr>
          <a:xfrm>
            <a:off x="10649442" y="5850757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5854191-EAB4-4088-8F4A-C018F94292FF}"/>
              </a:ext>
            </a:extLst>
          </p:cNvPr>
          <p:cNvSpPr txBox="1"/>
          <p:nvPr/>
        </p:nvSpPr>
        <p:spPr>
          <a:xfrm>
            <a:off x="9394124" y="578459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25000"/>
                  </a:schemeClr>
                </a:solidFill>
              </a:defRPr>
            </a:lvl1pPr>
          </a:lstStyle>
          <a:p>
            <a:r>
              <a:rPr lang="en-US" altLang="zh-TW" dirty="0"/>
              <a:t>shift</a:t>
            </a:r>
            <a:endParaRPr lang="zh-TW" altLang="en-US" dirty="0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2E1AF95-EA1C-45A7-8921-EB4E085EEBD7}"/>
              </a:ext>
            </a:extLst>
          </p:cNvPr>
          <p:cNvCxnSpPr>
            <a:cxnSpLocks/>
          </p:cNvCxnSpPr>
          <p:nvPr/>
        </p:nvCxnSpPr>
        <p:spPr>
          <a:xfrm>
            <a:off x="9385358" y="5835499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34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299458" y="446348"/>
            <a:ext cx="823321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HLS implementation –– HLS Synthesis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CDEF3EF-1E33-411C-84DE-D1A2565BD9DC}"/>
              </a:ext>
            </a:extLst>
          </p:cNvPr>
          <p:cNvSpPr/>
          <p:nvPr/>
        </p:nvSpPr>
        <p:spPr>
          <a:xfrm>
            <a:off x="10591900" y="2320997"/>
            <a:ext cx="944877" cy="3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gradient_t_calc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D82F8C9-A655-4140-B251-EB16FF499D56}"/>
              </a:ext>
            </a:extLst>
          </p:cNvPr>
          <p:cNvSpPr txBox="1"/>
          <p:nvPr/>
        </p:nvSpPr>
        <p:spPr>
          <a:xfrm>
            <a:off x="7522824" y="26750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6DF6481-FA75-46AA-9ADB-04CABE081E1A}"/>
              </a:ext>
            </a:extLst>
          </p:cNvPr>
          <p:cNvSpPr txBox="1"/>
          <p:nvPr/>
        </p:nvSpPr>
        <p:spPr>
          <a:xfrm>
            <a:off x="10425685" y="267099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7E04347-A1DC-40DD-A628-204ED01BBF80}"/>
              </a:ext>
            </a:extLst>
          </p:cNvPr>
          <p:cNvSpPr txBox="1"/>
          <p:nvPr/>
        </p:nvSpPr>
        <p:spPr>
          <a:xfrm>
            <a:off x="10154050" y="339131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y_filtered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13B07EC-BC8A-4195-8376-6BC519639A15}"/>
              </a:ext>
            </a:extLst>
          </p:cNvPr>
          <p:cNvSpPr/>
          <p:nvPr/>
        </p:nvSpPr>
        <p:spPr>
          <a:xfrm>
            <a:off x="8562377" y="3719876"/>
            <a:ext cx="3183667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A5F7FA5-2F9B-49C9-8172-4C2BCF711E56}"/>
              </a:ext>
            </a:extLst>
          </p:cNvPr>
          <p:cNvSpPr txBox="1"/>
          <p:nvPr/>
        </p:nvSpPr>
        <p:spPr>
          <a:xfrm>
            <a:off x="10135939" y="397788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filtered_gradient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6B0150B-4371-44FA-AD09-0769DEA6588B}"/>
              </a:ext>
            </a:extLst>
          </p:cNvPr>
          <p:cNvSpPr/>
          <p:nvPr/>
        </p:nvSpPr>
        <p:spPr>
          <a:xfrm>
            <a:off x="8562377" y="4319492"/>
            <a:ext cx="3183660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outer_product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9C7E66B-A822-4DC9-88FC-8B427EB03304}"/>
              </a:ext>
            </a:extLst>
          </p:cNvPr>
          <p:cNvSpPr txBox="1"/>
          <p:nvPr/>
        </p:nvSpPr>
        <p:spPr>
          <a:xfrm>
            <a:off x="10149241" y="457692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out_product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1E4E5B8A-DEC5-451E-9718-6B8CE5458545}"/>
              </a:ext>
            </a:extLst>
          </p:cNvPr>
          <p:cNvSpPr/>
          <p:nvPr/>
        </p:nvSpPr>
        <p:spPr>
          <a:xfrm>
            <a:off x="8562382" y="4919619"/>
            <a:ext cx="3183660" cy="3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0E29B31-FE58-4DCE-A98A-38E76C68BF8F}"/>
              </a:ext>
            </a:extLst>
          </p:cNvPr>
          <p:cNvSpPr txBox="1"/>
          <p:nvPr/>
        </p:nvSpPr>
        <p:spPr>
          <a:xfrm>
            <a:off x="10164198" y="5196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tensor_y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2CBCFD1-4E30-476E-B8CC-C277826A76EC}"/>
              </a:ext>
            </a:extLst>
          </p:cNvPr>
          <p:cNvSpPr/>
          <p:nvPr/>
        </p:nvSpPr>
        <p:spPr>
          <a:xfrm>
            <a:off x="8562382" y="5524953"/>
            <a:ext cx="3183660" cy="3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tensor_weight_x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5A9E306D-E613-4D6B-8363-6ADE08FA2072}"/>
              </a:ext>
            </a:extLst>
          </p:cNvPr>
          <p:cNvSpPr txBox="1"/>
          <p:nvPr/>
        </p:nvSpPr>
        <p:spPr>
          <a:xfrm>
            <a:off x="10170436" y="57998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25000"/>
                  </a:schemeClr>
                </a:solidFill>
              </a:rPr>
              <a:t>tensor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0529280-F62E-41AF-BC0E-558AC23A4E69}"/>
              </a:ext>
            </a:extLst>
          </p:cNvPr>
          <p:cNvSpPr/>
          <p:nvPr/>
        </p:nvSpPr>
        <p:spPr>
          <a:xfrm>
            <a:off x="8562382" y="6130281"/>
            <a:ext cx="3183655" cy="324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flow_calc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3385B-CC66-49F5-B9E0-4EE4BBD27F8E}"/>
              </a:ext>
            </a:extLst>
          </p:cNvPr>
          <p:cNvCxnSpPr>
            <a:cxnSpLocks/>
          </p:cNvCxnSpPr>
          <p:nvPr/>
        </p:nvCxnSpPr>
        <p:spPr>
          <a:xfrm>
            <a:off x="10167871" y="6455224"/>
            <a:ext cx="0" cy="351102"/>
          </a:xfrm>
          <a:prstGeom prst="straightConnector1">
            <a:avLst/>
          </a:prstGeom>
          <a:ln w="38100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46C450D-45B3-4FA3-83EF-3491840FA176}"/>
              </a:ext>
            </a:extLst>
          </p:cNvPr>
          <p:cNvSpPr txBox="1"/>
          <p:nvPr/>
        </p:nvSpPr>
        <p:spPr>
          <a:xfrm>
            <a:off x="10243819" y="64505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</a:rPr>
              <a:t>outputs</a:t>
            </a:r>
            <a:endParaRPr lang="zh-TW" altLang="en-US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5533FE93-9C9B-4950-918E-C23B4C7B885A}"/>
              </a:ext>
            </a:extLst>
          </p:cNvPr>
          <p:cNvCxnSpPr>
            <a:cxnSpLocks/>
          </p:cNvCxnSpPr>
          <p:nvPr/>
        </p:nvCxnSpPr>
        <p:spPr>
          <a:xfrm>
            <a:off x="10161670" y="5848953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A65B5382-3949-47E9-9CC4-0C0529841B1A}"/>
              </a:ext>
            </a:extLst>
          </p:cNvPr>
          <p:cNvCxnSpPr>
            <a:cxnSpLocks/>
          </p:cNvCxnSpPr>
          <p:nvPr/>
        </p:nvCxnSpPr>
        <p:spPr>
          <a:xfrm>
            <a:off x="10161670" y="5244090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05E5D5B8-987B-4525-A5C3-ABAE763022A2}"/>
              </a:ext>
            </a:extLst>
          </p:cNvPr>
          <p:cNvCxnSpPr>
            <a:cxnSpLocks/>
          </p:cNvCxnSpPr>
          <p:nvPr/>
        </p:nvCxnSpPr>
        <p:spPr>
          <a:xfrm>
            <a:off x="10141157" y="4643492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D9D35943-D177-4A2B-ADC5-448013F43DD6}"/>
              </a:ext>
            </a:extLst>
          </p:cNvPr>
          <p:cNvCxnSpPr>
            <a:cxnSpLocks/>
          </p:cNvCxnSpPr>
          <p:nvPr/>
        </p:nvCxnSpPr>
        <p:spPr>
          <a:xfrm>
            <a:off x="10135939" y="4040644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F4D25A90-BBFB-44F4-AE72-2A6CB8E74FC3}"/>
              </a:ext>
            </a:extLst>
          </p:cNvPr>
          <p:cNvCxnSpPr>
            <a:cxnSpLocks/>
          </p:cNvCxnSpPr>
          <p:nvPr/>
        </p:nvCxnSpPr>
        <p:spPr>
          <a:xfrm>
            <a:off x="10135939" y="3448096"/>
            <a:ext cx="0" cy="295678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290A134B-17B5-418E-9376-A7B1F194D11A}"/>
              </a:ext>
            </a:extLst>
          </p:cNvPr>
          <p:cNvSpPr/>
          <p:nvPr/>
        </p:nvSpPr>
        <p:spPr>
          <a:xfrm>
            <a:off x="8557402" y="3145573"/>
            <a:ext cx="3183678" cy="3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gradient_weight_y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70BFE289-BBF3-4401-8319-BE4C5C750EDB}"/>
              </a:ext>
            </a:extLst>
          </p:cNvPr>
          <p:cNvCxnSpPr>
            <a:cxnSpLocks/>
          </p:cNvCxnSpPr>
          <p:nvPr/>
        </p:nvCxnSpPr>
        <p:spPr>
          <a:xfrm>
            <a:off x="11047785" y="2634997"/>
            <a:ext cx="0" cy="51057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!!Iyarrow">
            <a:extLst>
              <a:ext uri="{FF2B5EF4-FFF2-40B4-BE49-F238E27FC236}">
                <a16:creationId xmlns:a16="http://schemas.microsoft.com/office/drawing/2014/main" id="{3231362E-A3C2-46CA-845D-A68321AC29E2}"/>
              </a:ext>
            </a:extLst>
          </p:cNvPr>
          <p:cNvCxnSpPr>
            <a:cxnSpLocks/>
          </p:cNvCxnSpPr>
          <p:nvPr/>
        </p:nvCxnSpPr>
        <p:spPr>
          <a:xfrm>
            <a:off x="8716615" y="1764276"/>
            <a:ext cx="0" cy="137930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367B72E-16F7-4F36-89D5-A1D2F1717ACB}"/>
              </a:ext>
            </a:extLst>
          </p:cNvPr>
          <p:cNvSpPr txBox="1"/>
          <p:nvPr/>
        </p:nvSpPr>
        <p:spPr>
          <a:xfrm>
            <a:off x="8911506" y="26740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1">
                    <a:lumMod val="25000"/>
                  </a:schemeClr>
                </a:solidFill>
              </a:rPr>
              <a:t>gradient_x</a:t>
            </a:r>
            <a:endParaRPr lang="zh-TW" alt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cxnSp>
        <p:nvCxnSpPr>
          <p:cNvPr id="100" name="!!Ixarrow">
            <a:extLst>
              <a:ext uri="{FF2B5EF4-FFF2-40B4-BE49-F238E27FC236}">
                <a16:creationId xmlns:a16="http://schemas.microsoft.com/office/drawing/2014/main" id="{C824061B-958A-4732-8CBD-C51E328074AB}"/>
              </a:ext>
            </a:extLst>
          </p:cNvPr>
          <p:cNvCxnSpPr>
            <a:cxnSpLocks/>
          </p:cNvCxnSpPr>
          <p:nvPr/>
        </p:nvCxnSpPr>
        <p:spPr>
          <a:xfrm>
            <a:off x="9565260" y="2453928"/>
            <a:ext cx="0" cy="717356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!!Iy">
            <a:extLst>
              <a:ext uri="{FF2B5EF4-FFF2-40B4-BE49-F238E27FC236}">
                <a16:creationId xmlns:a16="http://schemas.microsoft.com/office/drawing/2014/main" id="{419FA1B1-6395-4386-9827-6D41D89DFA03}"/>
              </a:ext>
            </a:extLst>
          </p:cNvPr>
          <p:cNvSpPr/>
          <p:nvPr/>
        </p:nvSpPr>
        <p:spPr>
          <a:xfrm>
            <a:off x="8532668" y="1500158"/>
            <a:ext cx="3291951" cy="324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tx2">
                    <a:lumMod val="75000"/>
                  </a:schemeClr>
                </a:solidFill>
              </a:rPr>
              <a:t>gradient_y_calc</a:t>
            </a:r>
            <a:endParaRPr lang="zh-TW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" name="!!Ix">
            <a:extLst>
              <a:ext uri="{FF2B5EF4-FFF2-40B4-BE49-F238E27FC236}">
                <a16:creationId xmlns:a16="http://schemas.microsoft.com/office/drawing/2014/main" id="{C23DD5EB-33BE-418B-9811-4CC54652FF61}"/>
              </a:ext>
            </a:extLst>
          </p:cNvPr>
          <p:cNvSpPr/>
          <p:nvPr/>
        </p:nvSpPr>
        <p:spPr>
          <a:xfrm>
            <a:off x="9051935" y="2320997"/>
            <a:ext cx="1026651" cy="3230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2">
                    <a:lumMod val="75000"/>
                  </a:schemeClr>
                </a:solidFill>
              </a:rPr>
              <a:t>gradient_x_calc</a:t>
            </a:r>
            <a:endParaRPr lang="zh-TW" altLang="en-US" sz="1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3" name="箭號: 向下 102">
            <a:extLst>
              <a:ext uri="{FF2B5EF4-FFF2-40B4-BE49-F238E27FC236}">
                <a16:creationId xmlns:a16="http://schemas.microsoft.com/office/drawing/2014/main" id="{19B4FCCE-E03A-4061-BCD9-2DD8EC2FE525}"/>
              </a:ext>
            </a:extLst>
          </p:cNvPr>
          <p:cNvSpPr/>
          <p:nvPr/>
        </p:nvSpPr>
        <p:spPr>
          <a:xfrm>
            <a:off x="8532668" y="119053"/>
            <a:ext cx="3359874" cy="1350339"/>
          </a:xfrm>
          <a:prstGeom prst="downArrow">
            <a:avLst>
              <a:gd name="adj1" fmla="val 53773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Input channel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  <a:p>
            <a:pPr algn="ctr"/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</a:rPr>
              <a:t>(32 bits)</a:t>
            </a:r>
            <a:endParaRPr lang="zh-TW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4" name="箭號: 向下 103">
            <a:extLst>
              <a:ext uri="{FF2B5EF4-FFF2-40B4-BE49-F238E27FC236}">
                <a16:creationId xmlns:a16="http://schemas.microsoft.com/office/drawing/2014/main" id="{2D7BE685-E303-462F-ACE7-E862A09E6BC7}"/>
              </a:ext>
            </a:extLst>
          </p:cNvPr>
          <p:cNvSpPr/>
          <p:nvPr/>
        </p:nvSpPr>
        <p:spPr>
          <a:xfrm>
            <a:off x="9051935" y="1828212"/>
            <a:ext cx="1026640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frame 3</a:t>
            </a:r>
          </a:p>
        </p:txBody>
      </p:sp>
      <p:sp>
        <p:nvSpPr>
          <p:cNvPr id="105" name="箭號: 向下 104">
            <a:extLst>
              <a:ext uri="{FF2B5EF4-FFF2-40B4-BE49-F238E27FC236}">
                <a16:creationId xmlns:a16="http://schemas.microsoft.com/office/drawing/2014/main" id="{78CA39D1-A2B7-4EFB-8A2A-3409E5070375}"/>
              </a:ext>
            </a:extLst>
          </p:cNvPr>
          <p:cNvSpPr/>
          <p:nvPr/>
        </p:nvSpPr>
        <p:spPr>
          <a:xfrm>
            <a:off x="10212605" y="1828212"/>
            <a:ext cx="1636749" cy="500319"/>
          </a:xfrm>
          <a:prstGeom prst="downArrow">
            <a:avLst>
              <a:gd name="adj1" fmla="val 65731"/>
              <a:gd name="adj2" fmla="val 55535"/>
            </a:avLst>
          </a:prstGeom>
          <a:solidFill>
            <a:schemeClr val="accent4">
              <a:lumMod val="9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Past </a:t>
            </a:r>
          </a:p>
          <a:p>
            <a:pPr algn="ctr"/>
            <a:r>
              <a:rPr lang="en-US" altLang="zh-TW" sz="1000" b="1" dirty="0">
                <a:solidFill>
                  <a:schemeClr val="accent4">
                    <a:lumMod val="50000"/>
                  </a:schemeClr>
                </a:solidFill>
              </a:rPr>
              <a:t>frame 0~3</a:t>
            </a: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49648D14-EE64-4E53-8B50-3E99E5D31AA6}"/>
              </a:ext>
            </a:extLst>
          </p:cNvPr>
          <p:cNvSpPr txBox="1"/>
          <p:nvPr/>
        </p:nvSpPr>
        <p:spPr>
          <a:xfrm>
            <a:off x="483796" y="1009047"/>
            <a:ext cx="11494765" cy="612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8.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B75D60-0214-400C-803C-2D5EC09C4BA9}"/>
              </a:ext>
            </a:extLst>
          </p:cNvPr>
          <p:cNvSpPr/>
          <p:nvPr/>
        </p:nvSpPr>
        <p:spPr>
          <a:xfrm>
            <a:off x="789423" y="1621907"/>
            <a:ext cx="7507183" cy="1860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data is an array, which is from 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tensor_</a:t>
            </a:r>
            <a:r>
              <a:rPr lang="en-US" altLang="zh-TW" sz="200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weight</a:t>
            </a:r>
            <a:r>
              <a:rPr lang="en-US" altLang="zh-TW" sz="2000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_x</a:t>
            </a: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strike="sngStrike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Input array should be stored by register for II = 1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Output data align in one stream out channel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One input </a:t>
            </a:r>
            <a:r>
              <a:rPr lang="en-US" altLang="zh-TW" sz="200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data generate 3 output data (II at least = 3)</a:t>
            </a: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64004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90;p92">
            <a:extLst>
              <a:ext uri="{FF2B5EF4-FFF2-40B4-BE49-F238E27FC236}">
                <a16:creationId xmlns:a16="http://schemas.microsoft.com/office/drawing/2014/main" id="{5D6F5D53-5E0C-4569-96E5-089C52F343E4}"/>
              </a:ext>
            </a:extLst>
          </p:cNvPr>
          <p:cNvSpPr txBox="1">
            <a:spLocks/>
          </p:cNvSpPr>
          <p:nvPr/>
        </p:nvSpPr>
        <p:spPr>
          <a:xfrm>
            <a:off x="1228163" y="2180800"/>
            <a:ext cx="9735671" cy="223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7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FSIC simulation </a:t>
            </a:r>
          </a:p>
        </p:txBody>
      </p:sp>
      <p:sp>
        <p:nvSpPr>
          <p:cNvPr id="4" name="Google Shape;2091;p92">
            <a:extLst>
              <a:ext uri="{FF2B5EF4-FFF2-40B4-BE49-F238E27FC236}">
                <a16:creationId xmlns:a16="http://schemas.microsoft.com/office/drawing/2014/main" id="{CE23EA88-714B-45CB-940A-7EB07F3CC819}"/>
              </a:ext>
            </a:extLst>
          </p:cNvPr>
          <p:cNvSpPr txBox="1">
            <a:spLocks/>
          </p:cNvSpPr>
          <p:nvPr/>
        </p:nvSpPr>
        <p:spPr>
          <a:xfrm>
            <a:off x="2692399" y="1371600"/>
            <a:ext cx="6807200" cy="1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0000" b="1" i="0" u="none" strike="noStrike" cap="none">
                <a:solidFill>
                  <a:schemeClr val="accen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12000"/>
              <a:buFont typeface="Hammersmith One"/>
              <a:buNone/>
              <a:tabLst/>
              <a:defRPr/>
            </a:pPr>
            <a:r>
              <a:rPr kumimoji="0" lang="en" sz="10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ammersmith One"/>
                <a:sym typeface="Hammersmith One"/>
              </a:rPr>
              <a:t>0</a:t>
            </a:r>
            <a:r>
              <a:rPr kumimoji="0" lang="en-US" altLang="zh-TW" sz="10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ammersmith One"/>
                <a:sym typeface="Hammersmith One"/>
              </a:rPr>
              <a:t>3</a:t>
            </a:r>
            <a:endParaRPr kumimoji="0" lang="en" sz="100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AF1C1D-8360-4DD3-9D85-3B3C11C75F9E}"/>
              </a:ext>
            </a:extLst>
          </p:cNvPr>
          <p:cNvSpPr txBox="1"/>
          <p:nvPr/>
        </p:nvSpPr>
        <p:spPr>
          <a:xfrm>
            <a:off x="5676652" y="413024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(lab 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82420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815819" y="1084897"/>
            <a:ext cx="10560361" cy="2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FSIC integration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Check the design of HLS (I/O)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Direct in type channel should be set as AXI-lite interface (configuration)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Ac_channel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is set as stream interface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Assign the external SPRAM for HLS design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 simulation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Integrate into FSIC</a:t>
            </a:r>
          </a:p>
        </p:txBody>
      </p:sp>
    </p:spTree>
    <p:extLst>
      <p:ext uri="{BB962C8B-B14F-4D97-AF65-F5344CB8AC3E}">
        <p14:creationId xmlns:p14="http://schemas.microsoft.com/office/powerpoint/2010/main" val="4181133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815819" y="1084897"/>
            <a:ext cx="10560361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Since our design using lots of line buffer, there are </a:t>
            </a: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24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SPRAM</a:t>
            </a:r>
            <a:r>
              <a:rPr lang="zh-TW" altLang="en-US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interfaces.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Specify the interface of the signal.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 simulation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Check the design of HLS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D58A67-A73C-4CD8-BC51-E4D7913F8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51"/>
          <a:stretch/>
        </p:blipFill>
        <p:spPr>
          <a:xfrm>
            <a:off x="2997612" y="2165030"/>
            <a:ext cx="3826332" cy="44823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18D2CF-DA91-44B6-8F8A-F739A4F47821}"/>
              </a:ext>
            </a:extLst>
          </p:cNvPr>
          <p:cNvSpPr/>
          <p:nvPr/>
        </p:nvSpPr>
        <p:spPr>
          <a:xfrm>
            <a:off x="3014608" y="2922494"/>
            <a:ext cx="3097438" cy="6167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6E46AA63-2248-42C5-9662-1E94A5FF069F}"/>
              </a:ext>
            </a:extLst>
          </p:cNvPr>
          <p:cNvSpPr txBox="1"/>
          <p:nvPr/>
        </p:nvSpPr>
        <p:spPr>
          <a:xfrm>
            <a:off x="977879" y="3000947"/>
            <a:ext cx="199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0000FF"/>
                </a:solidFill>
              </a:rPr>
              <a:t>AXI-lite interface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2A8DA6-F9D8-42C0-A72E-284E201B7C8C}"/>
              </a:ext>
            </a:extLst>
          </p:cNvPr>
          <p:cNvSpPr/>
          <p:nvPr/>
        </p:nvSpPr>
        <p:spPr>
          <a:xfrm>
            <a:off x="3014611" y="3628711"/>
            <a:ext cx="3097437" cy="10060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B165B985-D26D-423F-B57B-2EA327A231CE}"/>
              </a:ext>
            </a:extLst>
          </p:cNvPr>
          <p:cNvSpPr txBox="1"/>
          <p:nvPr/>
        </p:nvSpPr>
        <p:spPr>
          <a:xfrm>
            <a:off x="950999" y="393346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00B050"/>
                </a:solidFill>
              </a:rPr>
              <a:t>Stream interface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C21235-910E-41EC-A750-5E0339A8887A}"/>
              </a:ext>
            </a:extLst>
          </p:cNvPr>
          <p:cNvSpPr/>
          <p:nvPr/>
        </p:nvSpPr>
        <p:spPr>
          <a:xfrm>
            <a:off x="3014610" y="4691095"/>
            <a:ext cx="3097437" cy="938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文字方塊 10">
            <a:extLst>
              <a:ext uri="{FF2B5EF4-FFF2-40B4-BE49-F238E27FC236}">
                <a16:creationId xmlns:a16="http://schemas.microsoft.com/office/drawing/2014/main" id="{96A9A6E7-55E8-45D7-AE3D-C14EEB5DD0BA}"/>
              </a:ext>
            </a:extLst>
          </p:cNvPr>
          <p:cNvSpPr txBox="1"/>
          <p:nvPr/>
        </p:nvSpPr>
        <p:spPr>
          <a:xfrm>
            <a:off x="1053591" y="486597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FF0000"/>
                </a:solidFill>
              </a:rPr>
              <a:t>SRAM interface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041DEA-A159-498A-8A38-6A657E6DFBB4}"/>
              </a:ext>
            </a:extLst>
          </p:cNvPr>
          <p:cNvSpPr/>
          <p:nvPr/>
        </p:nvSpPr>
        <p:spPr>
          <a:xfrm>
            <a:off x="3014608" y="5719314"/>
            <a:ext cx="3097438" cy="85181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B0618B-18C4-4C0A-9839-C075D53FAFA9}"/>
              </a:ext>
            </a:extLst>
          </p:cNvPr>
          <p:cNvSpPr txBox="1"/>
          <p:nvPr/>
        </p:nvSpPr>
        <p:spPr>
          <a:xfrm>
            <a:off x="1053591" y="591376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SRAM interface</a:t>
            </a:r>
            <a:endParaRPr lang="zh-TW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9C80F5C-5021-44D6-B4BA-04FCD7BBB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944" y="2263503"/>
            <a:ext cx="3923234" cy="38817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DB78145-E012-4D74-878A-ADC2E0F5322B}"/>
              </a:ext>
            </a:extLst>
          </p:cNvPr>
          <p:cNvSpPr/>
          <p:nvPr/>
        </p:nvSpPr>
        <p:spPr>
          <a:xfrm>
            <a:off x="3014608" y="2476231"/>
            <a:ext cx="3097438" cy="22433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89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815819" y="1084897"/>
            <a:ext cx="10560361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reg_rst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    = 12’h0000_0000_0000,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Width_In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            = 12’h0000_0000_0100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Height_In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= 12’h0000_0000_0200,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shift_threshold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= 12’h0000_0000_0300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 simulation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AXI-lite interface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D58A67-A73C-4CD8-BC51-E4D7913F8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51"/>
          <a:stretch/>
        </p:blipFill>
        <p:spPr>
          <a:xfrm>
            <a:off x="2674897" y="2019056"/>
            <a:ext cx="3826332" cy="44823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18D2CF-DA91-44B6-8F8A-F739A4F47821}"/>
              </a:ext>
            </a:extLst>
          </p:cNvPr>
          <p:cNvSpPr/>
          <p:nvPr/>
        </p:nvSpPr>
        <p:spPr>
          <a:xfrm>
            <a:off x="2691893" y="2776520"/>
            <a:ext cx="3097438" cy="6167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6E46AA63-2248-42C5-9662-1E94A5FF069F}"/>
              </a:ext>
            </a:extLst>
          </p:cNvPr>
          <p:cNvSpPr txBox="1"/>
          <p:nvPr/>
        </p:nvSpPr>
        <p:spPr>
          <a:xfrm>
            <a:off x="655164" y="2854973"/>
            <a:ext cx="199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0000FF"/>
                </a:solidFill>
              </a:rPr>
              <a:t>AXI-lite interface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4FF74F-568F-46D5-85B4-1178DD54A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531" y="2019056"/>
            <a:ext cx="5332940" cy="337047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841C461-618C-4482-90B3-CDA6D77D0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229" y="5364389"/>
            <a:ext cx="5270242" cy="145752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0E8777E-17FB-4C7B-9E94-5F24BFE85818}"/>
              </a:ext>
            </a:extLst>
          </p:cNvPr>
          <p:cNvSpPr/>
          <p:nvPr/>
        </p:nvSpPr>
        <p:spPr>
          <a:xfrm>
            <a:off x="2691893" y="2310458"/>
            <a:ext cx="3097438" cy="22433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71584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815819" y="1084897"/>
            <a:ext cx="10560361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Since our design using lots of line buffer, there are </a:t>
            </a: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24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SPRAM</a:t>
            </a:r>
            <a:r>
              <a:rPr lang="zh-TW" altLang="en-US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interfaces.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 simulation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Stream interface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D58A67-A73C-4CD8-BC51-E4D7913F8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51"/>
          <a:stretch/>
        </p:blipFill>
        <p:spPr>
          <a:xfrm>
            <a:off x="2997612" y="1761300"/>
            <a:ext cx="3826332" cy="44823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2A8DA6-F9D8-42C0-A72E-284E201B7C8C}"/>
              </a:ext>
            </a:extLst>
          </p:cNvPr>
          <p:cNvSpPr/>
          <p:nvPr/>
        </p:nvSpPr>
        <p:spPr>
          <a:xfrm>
            <a:off x="2997611" y="3211376"/>
            <a:ext cx="3098388" cy="10060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B165B985-D26D-423F-B57B-2EA327A231CE}"/>
              </a:ext>
            </a:extLst>
          </p:cNvPr>
          <p:cNvSpPr txBox="1"/>
          <p:nvPr/>
        </p:nvSpPr>
        <p:spPr>
          <a:xfrm>
            <a:off x="950999" y="352973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00B050"/>
                </a:solidFill>
              </a:rPr>
              <a:t>Stream interface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18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815819" y="1084897"/>
            <a:ext cx="10560361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Our 24 SRAM interface will need different depth and word size SRAM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 simulation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SRAM interface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D58A67-A73C-4CD8-BC51-E4D7913F8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51"/>
          <a:stretch/>
        </p:blipFill>
        <p:spPr>
          <a:xfrm>
            <a:off x="2979682" y="1582341"/>
            <a:ext cx="3826332" cy="448235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FC21235-910E-41EC-A750-5E0339A8887A}"/>
              </a:ext>
            </a:extLst>
          </p:cNvPr>
          <p:cNvSpPr/>
          <p:nvPr/>
        </p:nvSpPr>
        <p:spPr>
          <a:xfrm>
            <a:off x="2996680" y="4108406"/>
            <a:ext cx="3097437" cy="938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0" name="文字方塊 10">
            <a:extLst>
              <a:ext uri="{FF2B5EF4-FFF2-40B4-BE49-F238E27FC236}">
                <a16:creationId xmlns:a16="http://schemas.microsoft.com/office/drawing/2014/main" id="{96A9A6E7-55E8-45D7-AE3D-C14EEB5DD0BA}"/>
              </a:ext>
            </a:extLst>
          </p:cNvPr>
          <p:cNvSpPr txBox="1"/>
          <p:nvPr/>
        </p:nvSpPr>
        <p:spPr>
          <a:xfrm>
            <a:off x="1035661" y="428328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rgbClr val="FF0000"/>
                </a:solidFill>
              </a:rPr>
              <a:t>SRAM interface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041DEA-A159-498A-8A38-6A657E6DFBB4}"/>
              </a:ext>
            </a:extLst>
          </p:cNvPr>
          <p:cNvSpPr/>
          <p:nvPr/>
        </p:nvSpPr>
        <p:spPr>
          <a:xfrm>
            <a:off x="2996678" y="5136625"/>
            <a:ext cx="3097438" cy="851815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B0618B-18C4-4C0A-9839-C075D53FAFA9}"/>
              </a:ext>
            </a:extLst>
          </p:cNvPr>
          <p:cNvSpPr txBox="1"/>
          <p:nvPr/>
        </p:nvSpPr>
        <p:spPr>
          <a:xfrm>
            <a:off x="1035661" y="533107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SRAM interface</a:t>
            </a:r>
            <a:endParaRPr lang="zh-TW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35DDD27-A223-4053-B3B4-2D15C9B44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156" y="1588646"/>
            <a:ext cx="4820323" cy="166710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FDD973D-99AE-485D-9081-5E46DB060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156" y="3255754"/>
            <a:ext cx="4820323" cy="150516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404A948-4158-4B73-9657-77A953F7A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156" y="4760914"/>
            <a:ext cx="4820323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607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0" y="446348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 simulation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FSIC</a:t>
            </a: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simulation result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CC4FCDC-4FB5-44F7-B2BB-3A30D616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9579"/>
            <a:ext cx="12192000" cy="40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083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90;p92">
            <a:extLst>
              <a:ext uri="{FF2B5EF4-FFF2-40B4-BE49-F238E27FC236}">
                <a16:creationId xmlns:a16="http://schemas.microsoft.com/office/drawing/2014/main" id="{5D6F5D53-5E0C-4569-96E5-089C52F343E4}"/>
              </a:ext>
            </a:extLst>
          </p:cNvPr>
          <p:cNvSpPr txBox="1">
            <a:spLocks/>
          </p:cNvSpPr>
          <p:nvPr/>
        </p:nvSpPr>
        <p:spPr>
          <a:xfrm>
            <a:off x="1228163" y="2180800"/>
            <a:ext cx="9735671" cy="202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7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FSIC-FPGA</a:t>
            </a:r>
          </a:p>
        </p:txBody>
      </p:sp>
      <p:sp>
        <p:nvSpPr>
          <p:cNvPr id="4" name="Google Shape;2091;p92">
            <a:extLst>
              <a:ext uri="{FF2B5EF4-FFF2-40B4-BE49-F238E27FC236}">
                <a16:creationId xmlns:a16="http://schemas.microsoft.com/office/drawing/2014/main" id="{CE23EA88-714B-45CB-940A-7EB07F3CC819}"/>
              </a:ext>
            </a:extLst>
          </p:cNvPr>
          <p:cNvSpPr txBox="1">
            <a:spLocks/>
          </p:cNvSpPr>
          <p:nvPr/>
        </p:nvSpPr>
        <p:spPr>
          <a:xfrm>
            <a:off x="2692399" y="1371600"/>
            <a:ext cx="6807200" cy="1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0000" b="1" i="0" u="none" strike="noStrike" cap="none">
                <a:solidFill>
                  <a:schemeClr val="accen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12000"/>
              <a:buFont typeface="Hammersmith One"/>
              <a:buNone/>
              <a:tabLst/>
              <a:defRPr/>
            </a:pPr>
            <a:r>
              <a:rPr kumimoji="0" lang="en" sz="10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ammersmith One"/>
                <a:sym typeface="Hammersmith One"/>
              </a:rPr>
              <a:t>0</a:t>
            </a:r>
            <a:r>
              <a:rPr kumimoji="0" lang="en-US" altLang="zh-TW" sz="10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ammersmith One"/>
                <a:sym typeface="Hammersmith One"/>
              </a:rPr>
              <a:t>4</a:t>
            </a:r>
            <a:endParaRPr kumimoji="0" lang="en" sz="100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ammersmith One"/>
              <a:sym typeface="Hammersmith One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CA3929-184E-4521-B520-B9DDC079836C}"/>
              </a:ext>
            </a:extLst>
          </p:cNvPr>
          <p:cNvSpPr txBox="1"/>
          <p:nvPr/>
        </p:nvSpPr>
        <p:spPr>
          <a:xfrm>
            <a:off x="5676652" y="413024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(lab 4)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226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2C514977-9210-4785-8B78-CDE0BAE03876}"/>
              </a:ext>
            </a:extLst>
          </p:cNvPr>
          <p:cNvSpPr/>
          <p:nvPr/>
        </p:nvSpPr>
        <p:spPr>
          <a:xfrm>
            <a:off x="1031003" y="1087665"/>
            <a:ext cx="10560361" cy="5404670"/>
          </a:xfrm>
          <a:prstGeom prst="roundRect">
            <a:avLst>
              <a:gd name="adj" fmla="val 842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Brief background introduction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CE1A64-9466-4118-A1D3-89373D36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063" y="1465139"/>
            <a:ext cx="9379874" cy="47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48235" y="1084897"/>
            <a:ext cx="10927945" cy="3267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For the origin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userDMA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, the depth is set as constant in header file in lab4.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The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userDMA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depth should be a programable parameter.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If the data count (final_s2m_len) is equal to programmed </a:t>
            </a:r>
            <a:r>
              <a:rPr lang="en-US" altLang="zh-TW" sz="2000" b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data length (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in_s2m_len)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The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userDMA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done signal = 1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Jump out of 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while loop to stop receiving stream </a:t>
            </a:r>
            <a:r>
              <a:rPr lang="en-US" altLang="zh-TW" sz="2000" b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output data.</a:t>
            </a:r>
            <a:endParaRPr lang="en-US" altLang="zh-TW" sz="2000" b="1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>
              <a:lnSpc>
                <a:spcPct val="150000"/>
              </a:lnSpc>
            </a:pPr>
            <a:endParaRPr lang="en-US" altLang="zh-TW" sz="2000" b="1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FSIC-FPGA –– </a:t>
            </a:r>
            <a:r>
              <a:rPr lang="en-US" altLang="zh-TW" sz="4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UserDMA</a:t>
            </a:r>
            <a:endParaRPr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ea typeface="芫荽 0.92" pitchFamily="2" charset="-120"/>
              <a:cs typeface="芫荽 0.92" pitchFamily="2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0B329D-CBDC-4EF3-A466-F79659B4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64" y="3664762"/>
            <a:ext cx="5706271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9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0" y="446348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FSIC-FPGA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FSIC-FPGA simulation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53BD94-0C2B-441C-B429-96FFD439F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3" y="1209365"/>
            <a:ext cx="1127917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924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33070" y="446348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FSIC-FPGA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FSIC-FPGA simulation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2203D98-6F93-4263-A31C-77E960267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431" y="1168348"/>
            <a:ext cx="6742669" cy="54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7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815819" y="1084897"/>
            <a:ext cx="10560361" cy="3729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In FSIC-FPGA validation, the process is similar </a:t>
            </a:r>
            <a:r>
              <a:rPr lang="en-US" altLang="zh-TW" sz="2000" b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to lab4.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We 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need apply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UserDMA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to set feed input data and dump the output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Here is the process to add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userDMA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Assign address to config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userDMA</a:t>
            </a:r>
            <a:endParaRPr lang="en-US" altLang="zh-TW" sz="2000" b="1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Connect the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userDMA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to memory interface (for stream in/out interface)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Connect the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stream_in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data for our user project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Read the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stream_out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data to dump the result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b="1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FSIC-FPGA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FSIC-FPGA validation</a:t>
            </a:r>
          </a:p>
        </p:txBody>
      </p:sp>
    </p:spTree>
    <p:extLst>
      <p:ext uri="{BB962C8B-B14F-4D97-AF65-F5344CB8AC3E}">
        <p14:creationId xmlns:p14="http://schemas.microsoft.com/office/powerpoint/2010/main" val="190490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FSIC-FPGA ––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address for </a:t>
            </a:r>
            <a:r>
              <a:rPr lang="en-US" altLang="zh-TW" sz="4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userDMA</a:t>
            </a:r>
            <a:endParaRPr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ea typeface="芫荽 0.92" pitchFamily="2" charset="-120"/>
              <a:cs typeface="芫荽 0.92" pitchFamily="2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C5769F-FD5B-46D5-B780-2DF501518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57" y="1472913"/>
            <a:ext cx="6897081" cy="275000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C5B36EA-FD64-42CD-B59D-391A01EB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650" y="4617243"/>
            <a:ext cx="8754697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374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FSIC-FPGA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Connect to memory interface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0AFA14-C0B3-4920-AB28-3D41670D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358" y="1542787"/>
            <a:ext cx="6563641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88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FSIC-FPGA –– </a:t>
            </a:r>
            <a:r>
              <a:rPr lang="en-US" altLang="zh-TW" sz="4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stream_in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 for </a:t>
            </a:r>
            <a:r>
              <a:rPr lang="en-US" altLang="zh-TW" sz="4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user_project</a:t>
            </a:r>
            <a:endParaRPr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ea typeface="芫荽 0.92" pitchFamily="2" charset="-120"/>
              <a:cs typeface="芫荽 0.92" pitchFamily="2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C3CE78E-8B10-4F21-8B90-1E6CA8B0C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201" y="1083074"/>
            <a:ext cx="631595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82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FSIC-FPGA –– </a:t>
            </a:r>
            <a:r>
              <a:rPr lang="en-US" altLang="zh-TW" sz="4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stream_out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 dump result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A70D7FA-4375-4958-9391-6A397B03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38" y="1833340"/>
            <a:ext cx="5725324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51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815819" y="1084897"/>
            <a:ext cx="10560361" cy="47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After generating bitstream, we upload the following items to 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onlineFPGA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FSIC-FPGA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FSIC-FPGA validation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2BF98C-6FE5-499F-AC53-A135C7EAE462}"/>
              </a:ext>
            </a:extLst>
          </p:cNvPr>
          <p:cNvSpPr/>
          <p:nvPr/>
        </p:nvSpPr>
        <p:spPr>
          <a:xfrm>
            <a:off x="1125779" y="1678444"/>
            <a:ext cx="10210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dirty="0" err="1"/>
              <a:t>caravel_fpga.bit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/>
              <a:t>caravel_fpga.hwh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/>
              <a:t>fsic.hex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/>
              <a:t>caravel_fpga_fsic.ipynb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frame1.hex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frame2.hex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frame3.hex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frame4.hex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77178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815819" y="1084897"/>
            <a:ext cx="10560361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The running result was: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Choose user project 2 (</a:t>
            </a:r>
            <a:r>
              <a:rPr lang="en-US" altLang="zh-TW" sz="2000" b="1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OpticalFlow</a:t>
            </a: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IP):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FSIC-FPGA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FSIC-FPGA validation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64DD026-A988-4385-87AC-4348707B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482" y="2252710"/>
            <a:ext cx="7011378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1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2C514977-9210-4785-8B78-CDE0BAE03876}"/>
              </a:ext>
            </a:extLst>
          </p:cNvPr>
          <p:cNvSpPr/>
          <p:nvPr/>
        </p:nvSpPr>
        <p:spPr>
          <a:xfrm>
            <a:off x="1031003" y="1087665"/>
            <a:ext cx="10560361" cy="5404670"/>
          </a:xfrm>
          <a:prstGeom prst="roundRect">
            <a:avLst>
              <a:gd name="adj" fmla="val 842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Brief background introduction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43F961-B2E0-47E4-8561-E5BC0B4F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183" y="1457915"/>
            <a:ext cx="9313492" cy="45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752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815819" y="1084897"/>
            <a:ext cx="10560361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The running result was: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TW" sz="2000" b="1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Output:</a:t>
            </a: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56592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buClr>
                <a:srgbClr val="40474B"/>
              </a:buClr>
              <a:defRPr/>
            </a:pPr>
            <a:r>
              <a:rPr lang="en-US" altLang="zh-TW" sz="4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27000">
                    <a:srgbClr val="FFFFFF"/>
                  </a:glow>
                </a:effectLst>
              </a:rPr>
              <a:t>FSIC-FPGA –– </a:t>
            </a:r>
            <a:r>
              <a:rPr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ea typeface="芫荽 0.92" pitchFamily="2" charset="-120"/>
                <a:cs typeface="芫荽 0.92" pitchFamily="2" charset="-120"/>
              </a:rPr>
              <a:t>FSIC-FPGA validation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52E5A3-9102-44A1-8A1F-E6812919B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56" b="49459"/>
          <a:stretch/>
        </p:blipFill>
        <p:spPr>
          <a:xfrm>
            <a:off x="950999" y="2424750"/>
            <a:ext cx="4573501" cy="37420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B0A7740-3DE0-4261-A313-7CC04A3C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1" y="1074309"/>
            <a:ext cx="4573499" cy="55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54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90;p92">
            <a:extLst>
              <a:ext uri="{FF2B5EF4-FFF2-40B4-BE49-F238E27FC236}">
                <a16:creationId xmlns:a16="http://schemas.microsoft.com/office/drawing/2014/main" id="{5D6F5D53-5E0C-4569-96E5-089C52F343E4}"/>
              </a:ext>
            </a:extLst>
          </p:cNvPr>
          <p:cNvSpPr txBox="1">
            <a:spLocks/>
          </p:cNvSpPr>
          <p:nvPr/>
        </p:nvSpPr>
        <p:spPr>
          <a:xfrm>
            <a:off x="1228162" y="1540032"/>
            <a:ext cx="9735671" cy="377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7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Hammersmith One"/>
              <a:buNone/>
              <a:defRPr sz="4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Performance</a:t>
            </a:r>
          </a:p>
        </p:txBody>
      </p:sp>
      <p:sp>
        <p:nvSpPr>
          <p:cNvPr id="4" name="Google Shape;2091;p92">
            <a:extLst>
              <a:ext uri="{FF2B5EF4-FFF2-40B4-BE49-F238E27FC236}">
                <a16:creationId xmlns:a16="http://schemas.microsoft.com/office/drawing/2014/main" id="{CE23EA88-714B-45CB-940A-7EB07F3CC819}"/>
              </a:ext>
            </a:extLst>
          </p:cNvPr>
          <p:cNvSpPr txBox="1">
            <a:spLocks/>
          </p:cNvSpPr>
          <p:nvPr/>
        </p:nvSpPr>
        <p:spPr>
          <a:xfrm>
            <a:off x="2692398" y="1371600"/>
            <a:ext cx="6807200" cy="1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0000" b="1" i="0" u="none" strike="noStrike" cap="none">
                <a:solidFill>
                  <a:schemeClr val="accen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Hammersmith One"/>
              <a:buNone/>
              <a:defRPr sz="16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74B"/>
              </a:buClr>
              <a:buSzPts val="12000"/>
              <a:buFont typeface="Hammersmith One"/>
              <a:buNone/>
              <a:tabLst/>
              <a:defRPr/>
            </a:pPr>
            <a:r>
              <a:rPr kumimoji="0" lang="en" sz="10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ammersmith One"/>
                <a:sym typeface="Hammersmith One"/>
              </a:rPr>
              <a:t>0</a:t>
            </a:r>
            <a:r>
              <a:rPr kumimoji="0" lang="en-US" altLang="zh-TW" sz="10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Hammersmith One"/>
                <a:sym typeface="Hammersmith One"/>
              </a:rPr>
              <a:t>5</a:t>
            </a:r>
            <a:endParaRPr kumimoji="0" lang="en" sz="100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Hammersmith One"/>
              <a:sym typeface="Hammersmith One"/>
            </a:endParaRPr>
          </a:p>
        </p:txBody>
      </p:sp>
    </p:spTree>
    <p:extLst>
      <p:ext uri="{BB962C8B-B14F-4D97-AF65-F5344CB8AC3E}">
        <p14:creationId xmlns:p14="http://schemas.microsoft.com/office/powerpoint/2010/main" val="5168607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348617" y="139471"/>
            <a:ext cx="11494765" cy="2459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II = 1,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II = 3, resource not available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II = 2,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didn</a:t>
            </a:r>
            <a:r>
              <a:rPr lang="en-US" altLang="zh-TW" sz="2000" b="1" dirty="0">
                <a:solidFill>
                  <a:srgbClr val="000000"/>
                </a:solidFill>
                <a:latin typeface="Hammersmith One"/>
                <a:ea typeface="芫荽 0.92" pitchFamily="2" charset="-120"/>
                <a:cs typeface="芫荽 0.92" pitchFamily="2" charset="-120"/>
              </a:rPr>
              <a:t>’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  pipelined.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596D1F-8A4E-4032-BAF5-3ED15421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10" y="6267368"/>
            <a:ext cx="8345065" cy="5906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1BF65AD-E5DB-44D4-AAAA-9A26B1AC7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89" y="916959"/>
            <a:ext cx="8659708" cy="9901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CE3420-A70E-470D-8245-AC68411DAC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491"/>
          <a:stretch/>
        </p:blipFill>
        <p:spPr>
          <a:xfrm>
            <a:off x="7560120" y="220153"/>
            <a:ext cx="2524477" cy="185965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954E55-597B-4E45-8CCA-611479504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734" y="2561817"/>
            <a:ext cx="7140018" cy="20908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59084C9-3FD8-4D81-979D-2A4967D63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889" y="4712837"/>
            <a:ext cx="9090103" cy="14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0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348617" y="679929"/>
            <a:ext cx="11494765" cy="3690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II = 2,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II = 3 (</a:t>
            </a:r>
            <a:r>
              <a:rPr lang="en-US" altLang="zh-TW" sz="2000" b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half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utilize, since the problem of pipeline)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E81B4FC-2D00-4D92-8169-C401929F1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19" y="4720869"/>
            <a:ext cx="8402223" cy="67636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7897D6C-5EBD-475E-933E-40B033DE3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605" y="1368428"/>
            <a:ext cx="7925252" cy="231362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10ADBF4-D5F6-4D7A-AC09-3B1B20844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605" y="3809393"/>
            <a:ext cx="7925252" cy="8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51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348617" y="679929"/>
            <a:ext cx="11494765" cy="3690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II = 3,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II = 3, </a:t>
            </a:r>
            <a:r>
              <a:rPr lang="en-US" altLang="zh-TW" sz="2000" b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stuck in FIFO</a:t>
            </a: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039915-85FF-478D-BA62-921DE3A2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39" y="1401640"/>
            <a:ext cx="1053612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309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348617" y="679929"/>
            <a:ext cx="11494765" cy="3690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II = 2,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II = 4. (Correct)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TW" sz="2000" b="1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A7DC4B-A903-43CA-A351-808B68B7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4" y="1392724"/>
            <a:ext cx="10488489" cy="306747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51FE0C9-1F1A-4884-B296-1A7E8B5D4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939" y="4730524"/>
            <a:ext cx="8364117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029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25AD9BD-2272-4040-BECE-BC9AA3943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571" y="1874835"/>
            <a:ext cx="8364117" cy="552527"/>
          </a:xfrm>
          <a:prstGeom prst="rect">
            <a:avLst/>
          </a:prstGeom>
        </p:spPr>
      </p:pic>
      <p:sp>
        <p:nvSpPr>
          <p:cNvPr id="7" name="Google Shape;2774;p130">
            <a:extLst>
              <a:ext uri="{FF2B5EF4-FFF2-40B4-BE49-F238E27FC236}">
                <a16:creationId xmlns:a16="http://schemas.microsoft.com/office/drawing/2014/main" id="{A0FD5951-254E-4EB3-B6C8-EE2076D10E33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  <a:uLnTx/>
                <a:uFillTx/>
                <a:latin typeface="Hammersmith One"/>
                <a:sym typeface="Hammersmith One"/>
              </a:rPr>
              <a:t>Performance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0ED0DB-FEF7-45F2-AB9B-9E7C7930DA3E}"/>
              </a:ext>
            </a:extLst>
          </p:cNvPr>
          <p:cNvSpPr txBox="1"/>
          <p:nvPr/>
        </p:nvSpPr>
        <p:spPr>
          <a:xfrm>
            <a:off x="348617" y="969640"/>
            <a:ext cx="1149476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We choose the most balanced performance: 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II = 2,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flow_calc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II = 4.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4564DA-5636-4161-B395-B5C958F4AC25}"/>
              </a:ext>
            </a:extLst>
          </p:cNvPr>
          <p:cNvSpPr txBox="1"/>
          <p:nvPr/>
        </p:nvSpPr>
        <p:spPr>
          <a:xfrm>
            <a:off x="348616" y="2523818"/>
            <a:ext cx="11494765" cy="212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Speed performance: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From “HLS </a:t>
            </a:r>
            <a:r>
              <a:rPr lang="en-US" altLang="zh-TW" sz="2000" b="1" dirty="0" err="1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v.s</a:t>
            </a: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algorithm C” simulation, we got</a:t>
            </a:r>
            <a:r>
              <a:rPr lang="zh-TW" altLang="en-US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the execution time for algorithm C is about 0.310000 sec.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000" b="1" dirty="0"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E8E21B0-4440-4154-A248-3EB7D37FB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704" y="3878993"/>
            <a:ext cx="5744377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223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74;p130">
            <a:extLst>
              <a:ext uri="{FF2B5EF4-FFF2-40B4-BE49-F238E27FC236}">
                <a16:creationId xmlns:a16="http://schemas.microsoft.com/office/drawing/2014/main" id="{A0FD5951-254E-4EB3-B6C8-EE2076D10E33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  <a:uLnTx/>
                <a:uFillTx/>
                <a:latin typeface="Hammersmith One"/>
                <a:sym typeface="Hammersmith One"/>
              </a:rPr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14564DA-5636-4161-B395-B5C958F4AC25}"/>
                  </a:ext>
                </a:extLst>
              </p:cNvPr>
              <p:cNvSpPr txBox="1"/>
              <p:nvPr/>
            </p:nvSpPr>
            <p:spPr>
              <a:xfrm>
                <a:off x="348616" y="768861"/>
                <a:ext cx="1149476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TW" sz="2000" dirty="0">
                    <a:solidFill>
                      <a:srgbClr val="000000"/>
                    </a:solidFill>
                    <a:latin typeface="芫荽 0.92" pitchFamily="2" charset="-120"/>
                    <a:ea typeface="芫荽 0.92" pitchFamily="2" charset="-120"/>
                    <a:cs typeface="芫荽 0.92" pitchFamily="2" charset="-120"/>
                  </a:rPr>
                  <a:t>Speed performance:</a:t>
                </a:r>
                <a:endParaRPr lang="en-US" altLang="zh-TW" sz="2000" b="1" dirty="0">
                  <a:solidFill>
                    <a:srgbClr val="FF0000"/>
                  </a:solidFill>
                  <a:latin typeface="芫荽 0.92" pitchFamily="2" charset="-120"/>
                  <a:ea typeface="芫荽 0.92" pitchFamily="2" charset="-120"/>
                  <a:cs typeface="芫荽 0.92" pitchFamily="2" charset="-120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altLang="zh-TW" sz="2000" dirty="0">
                    <a:latin typeface="芫荽 0.92" pitchFamily="2" charset="-120"/>
                    <a:ea typeface="芫荽 0.92" pitchFamily="2" charset="-120"/>
                    <a:cs typeface="芫荽 0.92" pitchFamily="2" charset="-120"/>
                  </a:rPr>
                  <a:t>From the waveform, we can also see that it takes 15 clock cycles to generate output data of one pixel. Because we have 1024</a:t>
                </a:r>
                <a14:m>
                  <m:oMath xmlns:m="http://schemas.openxmlformats.org/officeDocument/2006/math">
                    <m:r>
                      <a:rPr lang="en-US" altLang="zh-TW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000" dirty="0">
                    <a:latin typeface="芫荽 0.92" pitchFamily="2" charset="-120"/>
                    <a:ea typeface="芫荽 0.92" pitchFamily="2" charset="-120"/>
                    <a:cs typeface="芫荽 0.92" pitchFamily="2" charset="-120"/>
                  </a:rPr>
                  <a:t>436 pixels, so the execution time can be calculated more accurately as </a:t>
                </a:r>
                <a14:m>
                  <m:oMath xmlns:m="http://schemas.openxmlformats.org/officeDocument/2006/math">
                    <m:r>
                      <a:rPr lang="en-US" altLang="zh-TW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altLang="zh-TW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2000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200</m:t>
                    </m:r>
                    <m:r>
                      <m:rPr>
                        <m:sty m:val="p"/>
                      </m:rPr>
                      <a:rPr lang="en-US" altLang="zh-TW" sz="2000" b="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ns</m:t>
                    </m:r>
                    <m:r>
                      <a:rPr lang="en-US" altLang="zh-TW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  <a:latin typeface="芫荽 0.92" pitchFamily="2" charset="-120"/>
                    <a:ea typeface="芫荽 0.92" pitchFamily="2" charset="-120"/>
                    <a:cs typeface="芫荽 0.92" pitchFamily="2" charset="-120"/>
                  </a:rPr>
                  <a:t>1024</a:t>
                </a:r>
                <a14:m>
                  <m:oMath xmlns:m="http://schemas.openxmlformats.org/officeDocument/2006/math">
                    <m:r>
                      <a:rPr lang="en-US" altLang="zh-TW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  <a:latin typeface="芫荽 0.92" pitchFamily="2" charset="-120"/>
                    <a:ea typeface="芫荽 0.92" pitchFamily="2" charset="-120"/>
                    <a:cs typeface="芫荽 0.92" pitchFamily="2" charset="-120"/>
                  </a:rPr>
                  <a:t>436=1.339392 s</a:t>
                </a:r>
                <a:endParaRPr lang="en-US" altLang="zh-TW" sz="2000" dirty="0">
                  <a:latin typeface="芫荽 0.92" pitchFamily="2" charset="-120"/>
                  <a:ea typeface="芫荽 0.92" pitchFamily="2" charset="-120"/>
                  <a:cs typeface="芫荽 0.92" pitchFamily="2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214564DA-5636-4161-B395-B5C958F4A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16" y="768861"/>
                <a:ext cx="11494765" cy="1631216"/>
              </a:xfrm>
              <a:prstGeom prst="rect">
                <a:avLst/>
              </a:prstGeom>
              <a:blipFill>
                <a:blip r:embed="rId3"/>
                <a:stretch>
                  <a:fillRect l="-477" b="-44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E95D4447-5894-4C0B-8AC5-C7E9A20A8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7428"/>
            <a:ext cx="12192000" cy="126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702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9C1C755-C99B-4430-8E34-3F2A8B0CC0D7}"/>
              </a:ext>
            </a:extLst>
          </p:cNvPr>
          <p:cNvSpPr txBox="1"/>
          <p:nvPr/>
        </p:nvSpPr>
        <p:spPr>
          <a:xfrm>
            <a:off x="483796" y="1009047"/>
            <a:ext cx="11494765" cy="3882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en-US" altLang="zh-TW" sz="2000" b="1" dirty="0">
                <a:solidFill>
                  <a:srgbClr val="000000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Reference: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Y. Gong et al., "A Real-Time and Efficient Optical Flow Tracking Accelerator on FPGA Platform," in IEEE Transactions on Circuits and Systems I: Regular Papers, vol. 70, no. 12, pp. 4914-4927, Dec. 2023, </a:t>
            </a:r>
            <a:r>
              <a:rPr lang="en-US" altLang="zh-TW" sz="2000" dirty="0" err="1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doi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: 10.1109/TCSI.2023.3298969.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EDECDF">
                  <a:lumMod val="10000"/>
                </a:srgbClr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Open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source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(C code &amp; reference HLS):</a:t>
            </a:r>
            <a:r>
              <a:rPr lang="zh-TW" altLang="en-US" sz="2000" dirty="0">
                <a:solidFill>
                  <a:srgbClr val="EDECDF">
                    <a:lumMod val="10000"/>
                  </a:srgbClr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芫荽 0.92" pitchFamily="2" charset="-120"/>
                <a:ea typeface="芫荽 0.92" pitchFamily="2" charset="-120"/>
                <a:cs typeface="芫荽 0.92" pitchFamily="2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https://github.com/cornell-zhang/rosetta/tree/master/optical-flow</a:t>
            </a:r>
            <a:endParaRPr lang="en-US" altLang="zh-TW" sz="2000" dirty="0">
              <a:solidFill>
                <a:srgbClr val="0000FF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芫荽 0.92" pitchFamily="2" charset="-120"/>
              <a:ea typeface="芫荽 0.92" pitchFamily="2" charset="-120"/>
              <a:cs typeface="芫荽 0.92" pitchFamily="2" charset="-120"/>
            </a:endParaRPr>
          </a:p>
        </p:txBody>
      </p:sp>
      <p:sp>
        <p:nvSpPr>
          <p:cNvPr id="3" name="Google Shape;2774;p130">
            <a:extLst>
              <a:ext uri="{FF2B5EF4-FFF2-40B4-BE49-F238E27FC236}">
                <a16:creationId xmlns:a16="http://schemas.microsoft.com/office/drawing/2014/main" id="{14E02891-D6AB-4457-947D-9E82306E3C6B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  <a:uLnTx/>
                <a:uFillTx/>
                <a:latin typeface="Hammersmith One"/>
                <a:sym typeface="Hammersmith One"/>
              </a:rPr>
              <a:t>Final project </a:t>
            </a:r>
            <a:r>
              <a:rPr lang="en-US" altLang="zh-TW" sz="4000" kern="0" dirty="0"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</a:rPr>
              <a:t>–– optical flow accelerator</a:t>
            </a:r>
            <a:endParaRPr kumimoji="0" lang="en-US" altLang="zh-TW" sz="4000" b="1" i="0" u="none" strike="noStrike" kern="0" cap="none" spc="0" normalizeH="0" baseline="0" noProof="0" dirty="0">
              <a:ln>
                <a:noFill/>
              </a:ln>
              <a:solidFill>
                <a:srgbClr val="40474B"/>
              </a:solidFill>
              <a:effectLst>
                <a:glow rad="127000">
                  <a:srgbClr val="FFFFFF"/>
                </a:glow>
              </a:effectLst>
              <a:uLnTx/>
              <a:uFillTx/>
              <a:latin typeface="Hammersmith One"/>
              <a:sym typeface="Hammersmith One"/>
            </a:endParaRPr>
          </a:p>
        </p:txBody>
      </p:sp>
    </p:spTree>
    <p:extLst>
      <p:ext uri="{BB962C8B-B14F-4D97-AF65-F5344CB8AC3E}">
        <p14:creationId xmlns:p14="http://schemas.microsoft.com/office/powerpoint/2010/main" val="37752804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A4E4CAD-0CB4-4428-8383-FFF5894BF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581"/>
            <a:ext cx="12192000" cy="421341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141B501-E6EC-4F83-BB8A-E2DBAA6E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514" y="4335298"/>
            <a:ext cx="6552186" cy="14763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5AD9BD-2272-4040-BECE-BC9AA3943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341" y="5954987"/>
            <a:ext cx="8364117" cy="552527"/>
          </a:xfrm>
          <a:prstGeom prst="rect">
            <a:avLst/>
          </a:prstGeom>
        </p:spPr>
      </p:pic>
      <p:sp>
        <p:nvSpPr>
          <p:cNvPr id="7" name="Google Shape;2774;p130">
            <a:extLst>
              <a:ext uri="{FF2B5EF4-FFF2-40B4-BE49-F238E27FC236}">
                <a16:creationId xmlns:a16="http://schemas.microsoft.com/office/drawing/2014/main" id="{A0FD5951-254E-4EB3-B6C8-EE2076D10E33}"/>
              </a:ext>
            </a:extLst>
          </p:cNvPr>
          <p:cNvSpPr txBox="1">
            <a:spLocks/>
          </p:cNvSpPr>
          <p:nvPr/>
        </p:nvSpPr>
        <p:spPr>
          <a:xfrm>
            <a:off x="950999" y="365665"/>
            <a:ext cx="10560361" cy="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lvl="0">
              <a:buClr>
                <a:srgbClr val="40474B"/>
              </a:buClr>
              <a:defRPr/>
            </a:pP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40474B"/>
                </a:solidFill>
                <a:effectLst>
                  <a:glow rad="127000">
                    <a:srgbClr val="FFFFFF"/>
                  </a:glow>
                </a:effectLst>
                <a:uLnTx/>
                <a:uFillTx/>
                <a:latin typeface="Hammersmith One"/>
                <a:sym typeface="Hammersmith One"/>
              </a:rPr>
              <a:t>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28161645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Waves - Business Plan Basic Template by Slidesgo">
  <a:themeElements>
    <a:clrScheme name="Simple Light">
      <a:dk1>
        <a:srgbClr val="191919"/>
      </a:dk1>
      <a:lt1>
        <a:srgbClr val="FFFFFF"/>
      </a:lt1>
      <a:dk2>
        <a:srgbClr val="70BCCC"/>
      </a:dk2>
      <a:lt2>
        <a:srgbClr val="96D6DD"/>
      </a:lt2>
      <a:accent1>
        <a:srgbClr val="DBF5F8"/>
      </a:accent1>
      <a:accent2>
        <a:srgbClr val="CCBFA3"/>
      </a:accent2>
      <a:accent3>
        <a:srgbClr val="E6DAC1"/>
      </a:accent3>
      <a:accent4>
        <a:srgbClr val="FAF4E6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4D8DFA003779E441AF99C78539A92439" ma:contentTypeVersion="7" ma:contentTypeDescription="建立新的文件。" ma:contentTypeScope="" ma:versionID="be374e3ade8c1847aa59f25f0ffbc066">
  <xsd:schema xmlns:xsd="http://www.w3.org/2001/XMLSchema" xmlns:xs="http://www.w3.org/2001/XMLSchema" xmlns:p="http://schemas.microsoft.com/office/2006/metadata/properties" xmlns:ns3="8587232d-b716-4cba-8ecd-d88a1196a9ef" xmlns:ns4="c07c4068-e874-4bd3-a7eb-7d60f4e1a1eb" targetNamespace="http://schemas.microsoft.com/office/2006/metadata/properties" ma:root="true" ma:fieldsID="a407cce52d6abb0ad22e1c069faf6f9f" ns3:_="" ns4:_="">
    <xsd:import namespace="8587232d-b716-4cba-8ecd-d88a1196a9ef"/>
    <xsd:import namespace="c07c4068-e874-4bd3-a7eb-7d60f4e1a1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87232d-b716-4cba-8ecd-d88a1196a9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7c4068-e874-4bd3-a7eb-7d60f4e1a1e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共用提示雜湊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87232d-b716-4cba-8ecd-d88a1196a9ef" xsi:nil="true"/>
  </documentManagement>
</p:properties>
</file>

<file path=customXml/itemProps1.xml><?xml version="1.0" encoding="utf-8"?>
<ds:datastoreItem xmlns:ds="http://schemas.openxmlformats.org/officeDocument/2006/customXml" ds:itemID="{C550FB32-4954-4E78-9846-24C9757AD1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B96577-BE69-4D35-A679-CEF5275301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87232d-b716-4cba-8ecd-d88a1196a9ef"/>
    <ds:schemaRef ds:uri="c07c4068-e874-4bd3-a7eb-7d60f4e1a1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894F2A-0753-4213-8EBA-6F3556667A2E}">
  <ds:schemaRefs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c07c4068-e874-4bd3-a7eb-7d60f4e1a1eb"/>
    <ds:schemaRef ds:uri="8587232d-b716-4cba-8ecd-d88a1196a9e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4800</TotalTime>
  <Words>13346</Words>
  <Application>Microsoft Office PowerPoint</Application>
  <PresentationFormat>寬螢幕</PresentationFormat>
  <Paragraphs>5104</Paragraphs>
  <Slides>101</Slides>
  <Notes>101</Notes>
  <HiddenSlides>1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18" baseType="lpstr">
      <vt:lpstr>Albert Sans</vt:lpstr>
      <vt:lpstr>Albert Sans Light</vt:lpstr>
      <vt:lpstr>Bebas Neue</vt:lpstr>
      <vt:lpstr>Hammersmith One</vt:lpstr>
      <vt:lpstr>Manjari</vt:lpstr>
      <vt:lpstr>Manrope</vt:lpstr>
      <vt:lpstr>Nunito Light</vt:lpstr>
      <vt:lpstr>芫荽 0.92</vt:lpstr>
      <vt:lpstr>新細明體</vt:lpstr>
      <vt:lpstr>標楷體</vt:lpstr>
      <vt:lpstr>Arial</vt:lpstr>
      <vt:lpstr>Calibri</vt:lpstr>
      <vt:lpstr>Cambria Math</vt:lpstr>
      <vt:lpstr>Franklin Gothic Medium</vt:lpstr>
      <vt:lpstr>Microsoft New Tai Lue</vt:lpstr>
      <vt:lpstr>Wingdings</vt:lpstr>
      <vt:lpstr>Simple Waves - Business Plan Basic Template by Slidesgo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Education  Pack for Students</dc:title>
  <dc:creator>acer</dc:creator>
  <cp:lastModifiedBy>acer</cp:lastModifiedBy>
  <cp:revision>187</cp:revision>
  <dcterms:created xsi:type="dcterms:W3CDTF">2023-11-21T05:47:07Z</dcterms:created>
  <dcterms:modified xsi:type="dcterms:W3CDTF">2024-06-19T00:42:41Z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0x0101004D8DFA003779E441AF99C78539A92439</vt:lpwstr>
  </property>
</Properties>
</file>